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70"/>
  </p:notesMasterIdLst>
  <p:handoutMasterIdLst>
    <p:handoutMasterId r:id="rId71"/>
  </p:handoutMasterIdLst>
  <p:sldIdLst>
    <p:sldId id="421" r:id="rId2"/>
    <p:sldId id="256" r:id="rId3"/>
    <p:sldId id="503" r:id="rId4"/>
    <p:sldId id="836" r:id="rId5"/>
    <p:sldId id="280" r:id="rId6"/>
    <p:sldId id="282" r:id="rId7"/>
    <p:sldId id="558" r:id="rId8"/>
    <p:sldId id="746" r:id="rId9"/>
    <p:sldId id="560" r:id="rId10"/>
    <p:sldId id="561" r:id="rId11"/>
    <p:sldId id="747" r:id="rId12"/>
    <p:sldId id="748" r:id="rId13"/>
    <p:sldId id="749" r:id="rId14"/>
    <p:sldId id="750" r:id="rId15"/>
    <p:sldId id="751" r:id="rId16"/>
    <p:sldId id="753" r:id="rId17"/>
    <p:sldId id="754" r:id="rId18"/>
    <p:sldId id="755" r:id="rId19"/>
    <p:sldId id="837" r:id="rId20"/>
    <p:sldId id="843" r:id="rId21"/>
    <p:sldId id="844" r:id="rId22"/>
    <p:sldId id="845" r:id="rId23"/>
    <p:sldId id="849" r:id="rId24"/>
    <p:sldId id="756" r:id="rId25"/>
    <p:sldId id="757" r:id="rId26"/>
    <p:sldId id="759" r:id="rId27"/>
    <p:sldId id="760" r:id="rId28"/>
    <p:sldId id="761" r:id="rId29"/>
    <p:sldId id="762" r:id="rId30"/>
    <p:sldId id="763" r:id="rId31"/>
    <p:sldId id="824" r:id="rId32"/>
    <p:sldId id="764" r:id="rId33"/>
    <p:sldId id="819" r:id="rId34"/>
    <p:sldId id="820" r:id="rId35"/>
    <p:sldId id="832" r:id="rId36"/>
    <p:sldId id="850" r:id="rId37"/>
    <p:sldId id="835" r:id="rId38"/>
    <p:sldId id="834" r:id="rId39"/>
    <p:sldId id="800" r:id="rId40"/>
    <p:sldId id="830" r:id="rId41"/>
    <p:sldId id="801" r:id="rId42"/>
    <p:sldId id="802" r:id="rId43"/>
    <p:sldId id="803" r:id="rId44"/>
    <p:sldId id="804" r:id="rId45"/>
    <p:sldId id="805" r:id="rId46"/>
    <p:sldId id="806" r:id="rId47"/>
    <p:sldId id="807" r:id="rId48"/>
    <p:sldId id="808" r:id="rId49"/>
    <p:sldId id="809" r:id="rId50"/>
    <p:sldId id="810" r:id="rId51"/>
    <p:sldId id="811" r:id="rId52"/>
    <p:sldId id="812" r:id="rId53"/>
    <p:sldId id="813" r:id="rId54"/>
    <p:sldId id="814" r:id="rId55"/>
    <p:sldId id="815" r:id="rId56"/>
    <p:sldId id="816" r:id="rId57"/>
    <p:sldId id="817" r:id="rId58"/>
    <p:sldId id="818" r:id="rId59"/>
    <p:sldId id="851" r:id="rId60"/>
    <p:sldId id="852" r:id="rId61"/>
    <p:sldId id="853" r:id="rId62"/>
    <p:sldId id="702" r:id="rId63"/>
    <p:sldId id="791" r:id="rId64"/>
    <p:sldId id="792" r:id="rId65"/>
    <p:sldId id="793" r:id="rId66"/>
    <p:sldId id="794" r:id="rId67"/>
    <p:sldId id="798" r:id="rId68"/>
    <p:sldId id="799" r:id="rId69"/>
  </p:sldIdLst>
  <p:sldSz cx="13716000" cy="91440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MS PGothic" charset="-128"/>
        <a:cs typeface="+mn-cs"/>
      </a:defRPr>
    </a:lvl1pPr>
    <a:lvl2pPr marL="650875" indent="-1936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MS PGothic" charset="-128"/>
        <a:cs typeface="+mn-cs"/>
      </a:defRPr>
    </a:lvl2pPr>
    <a:lvl3pPr marL="1303338" indent="-3889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MS PGothic" charset="-128"/>
        <a:cs typeface="+mn-cs"/>
      </a:defRPr>
    </a:lvl3pPr>
    <a:lvl4pPr marL="1957388" indent="-5857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MS PGothic" charset="-128"/>
        <a:cs typeface="+mn-cs"/>
      </a:defRPr>
    </a:lvl4pPr>
    <a:lvl5pPr marL="2609850" indent="-7810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27">
          <p15:clr>
            <a:srgbClr val="A4A3A4"/>
          </p15:clr>
        </p15:guide>
        <p15:guide id="2" pos="19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0C"/>
    <a:srgbClr val="0000FF"/>
    <a:srgbClr val="0033CC"/>
    <a:srgbClr val="FF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33"/>
    <p:restoredTop sz="84718"/>
  </p:normalViewPr>
  <p:slideViewPr>
    <p:cSldViewPr snapToGrid="0">
      <p:cViewPr>
        <p:scale>
          <a:sx n="70" d="100"/>
          <a:sy n="70" d="100"/>
        </p:scale>
        <p:origin x="400" y="160"/>
      </p:cViewPr>
      <p:guideLst>
        <p:guide orient="horz" pos="1527"/>
        <p:guide pos="19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defTabSz="966788">
              <a:defRPr sz="1400">
                <a:latin typeface="Helvetica" pitchFamily="-8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1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algn="r" defTabSz="966788">
              <a:defRPr sz="1400">
                <a:latin typeface="Helvetica" pitchFamily="-8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1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788">
              <a:defRPr sz="1400">
                <a:latin typeface="Helvetica" pitchFamily="-8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1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788">
              <a:defRPr sz="1400">
                <a:latin typeface="Helvetica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09C50B58-92D6-D84C-A73B-4DEFB80EA4A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4903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51" tIns="48326" rIns="96651" bIns="48326" numCol="1" anchor="ctr" anchorCtr="0" compatLnSpc="1">
            <a:prstTxWarp prst="textNoShape">
              <a:avLst/>
            </a:prstTxWarp>
          </a:bodyPr>
          <a:lstStyle>
            <a:lvl1pPr defTabSz="966788">
              <a:defRPr sz="1400">
                <a:latin typeface="Times New Roman" pitchFamily="18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51" tIns="48326" rIns="96651" bIns="48326" numCol="1" anchor="ctr" anchorCtr="0" compatLnSpc="1">
            <a:prstTxWarp prst="textNoShape">
              <a:avLst/>
            </a:prstTxWarp>
          </a:bodyPr>
          <a:lstStyle>
            <a:lvl1pPr algn="r" defTabSz="966788">
              <a:defRPr sz="1400">
                <a:latin typeface="Times New Roman" pitchFamily="18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7263" y="720725"/>
            <a:ext cx="5400675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6313" y="4560888"/>
            <a:ext cx="536257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51" tIns="48326" rIns="96651" bIns="4832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788">
              <a:defRPr sz="1400">
                <a:latin typeface="Times New Roman" pitchFamily="18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788">
              <a:defRPr sz="1400"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1AC77A17-4888-C140-B805-5EE50BF8072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33772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6508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2pPr>
    <a:lvl3pPr marL="13033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3pPr>
    <a:lvl4pPr marL="195738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4pPr>
    <a:lvl5pPr marL="2609850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5pPr>
    <a:lvl6pPr marL="3265388" algn="l" defTabSz="653077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465" algn="l" defTabSz="653077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543" algn="l" defTabSz="653077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620" algn="l" defTabSz="653077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C4EF8B15-8A89-C44F-BB27-64E5FEEAF1CF}" type="slidenum">
              <a:rPr lang="en-US" altLang="zh-CN">
                <a:latin typeface="Times New Roman" charset="0"/>
              </a:rPr>
              <a:pPr/>
              <a:t>1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2966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C9B8E9EF-A1DC-4540-BB84-19C10CD96093}" type="slidenum">
              <a:rPr lang="en-US" altLang="zh-CN">
                <a:latin typeface="Times New Roman" charset="0"/>
              </a:rPr>
              <a:pPr/>
              <a:t>26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7592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7CAEDF6F-0639-B945-801A-7C10CDA32787}" type="slidenum">
              <a:rPr lang="en-US" altLang="zh-CN">
                <a:latin typeface="Times New Roman" charset="0"/>
              </a:rPr>
              <a:pPr/>
              <a:t>27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45901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7E958BC5-4789-244A-B755-75372324DAA5}" type="slidenum">
              <a:rPr lang="en-US" altLang="zh-CN">
                <a:latin typeface="Times New Roman" charset="0"/>
              </a:rPr>
              <a:pPr/>
              <a:t>28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0942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0B8C5016-E752-1A4E-8C39-C63D915B88D1}" type="slidenum">
              <a:rPr lang="en-US" altLang="zh-CN">
                <a:latin typeface="Times New Roman" charset="0"/>
              </a:rPr>
              <a:pPr/>
              <a:t>29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6645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B1EEFD9E-E74D-3840-ADFE-5AB40F0602A1}" type="slidenum">
              <a:rPr lang="en-US" altLang="zh-CN">
                <a:latin typeface="Times New Roman" charset="0"/>
              </a:rPr>
              <a:pPr/>
              <a:t>30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8562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3EEEA32F-BCB1-054C-957F-3D3CF8A25434}" type="slidenum">
              <a:rPr lang="en-US" altLang="zh-CN">
                <a:latin typeface="Times New Roman" charset="0"/>
              </a:rPr>
              <a:pPr/>
              <a:t>31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9575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3EEEA32F-BCB1-054C-957F-3D3CF8A25434}" type="slidenum">
              <a:rPr lang="en-US" altLang="zh-CN">
                <a:latin typeface="Times New Roman" charset="0"/>
              </a:rPr>
              <a:pPr/>
              <a:t>32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6387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66A5E876-89C9-9547-A41C-E8852CF48CEB}" type="slidenum">
              <a:rPr lang="en-US" altLang="zh-CN">
                <a:latin typeface="Times New Roman" charset="0"/>
              </a:rPr>
              <a:pPr/>
              <a:t>35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9879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66A5E876-89C9-9547-A41C-E8852CF48CEB}" type="slidenum">
              <a:rPr lang="en-US" altLang="zh-CN">
                <a:latin typeface="Times New Roman" charset="0"/>
              </a:rPr>
              <a:pPr/>
              <a:t>36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048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6F30CECA-F08E-8F42-8053-6937D7929443}" type="slidenum">
              <a:rPr lang="en-US" altLang="zh-CN">
                <a:latin typeface="Times New Roman" charset="0"/>
              </a:rPr>
              <a:pPr/>
              <a:t>39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1238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74050D54-AC9B-7046-9344-ADBB1B6850D7}" type="slidenum">
              <a:rPr lang="en-US" altLang="zh-CN">
                <a:latin typeface="Times New Roman" charset="0"/>
              </a:rPr>
              <a:pPr/>
              <a:t>2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26794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Difficulty: multiple producer and consumer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C77A17-4888-C140-B805-5EE50BF80723}" type="slidenum">
              <a:rPr lang="en-US" altLang="zh-CN" smtClean="0"/>
              <a:pPr>
                <a:defRPr/>
              </a:pPr>
              <a:t>42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66433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F0ED093D-35E9-1F4F-944C-9D708879F4BC}" type="slidenum">
              <a:rPr lang="en-US" altLang="zh-CN">
                <a:latin typeface="Times New Roman" charset="0"/>
              </a:rPr>
              <a:pPr/>
              <a:t>43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 smtClean="0">
                <a:ea typeface="MS PGothic" charset="-128"/>
              </a:rPr>
              <a:t>Critical </a:t>
            </a:r>
            <a:r>
              <a:rPr lang="en-US" altLang="zh-CN" dirty="0" smtClean="0">
                <a:ea typeface="MS PGothic" charset="-128"/>
              </a:rPr>
              <a:t>section, race condition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8415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F4186901-519C-E34E-B5A2-F09EC2DFFE5E}" type="slidenum">
              <a:rPr lang="en-US" altLang="zh-CN">
                <a:latin typeface="Times New Roman" charset="0"/>
              </a:rPr>
              <a:pPr/>
              <a:t>44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 smtClean="0">
                <a:ea typeface="MS PGothic" charset="-128"/>
              </a:rPr>
              <a:t>Busy waiting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70308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264A7E70-4985-184C-AAD2-E09AED2D6ED0}" type="slidenum">
              <a:rPr lang="en-US" altLang="zh-CN">
                <a:latin typeface="Times New Roman" charset="0"/>
              </a:rPr>
              <a:pPr/>
              <a:t>45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 smtClean="0">
                <a:ea typeface="MS PGothic" charset="-128"/>
              </a:rPr>
              <a:t>Multiple producer or consumer: </a:t>
            </a:r>
            <a:r>
              <a:rPr lang="en-US" altLang="zh-CN" dirty="0" err="1" smtClean="0">
                <a:ea typeface="MS PGothic" charset="-128"/>
              </a:rPr>
              <a:t>eg</a:t>
            </a:r>
            <a:r>
              <a:rPr lang="en-US" altLang="zh-CN" dirty="0" smtClean="0">
                <a:ea typeface="MS PGothic" charset="-128"/>
              </a:rPr>
              <a:t>.</a:t>
            </a:r>
            <a:r>
              <a:rPr lang="en-US" altLang="zh-CN" baseline="0" dirty="0" smtClean="0">
                <a:ea typeface="MS PGothic" charset="-128"/>
              </a:rPr>
              <a:t> 1 producer, 2 consumers</a:t>
            </a:r>
          </a:p>
          <a:p>
            <a:endParaRPr lang="en-US" altLang="zh-CN" baseline="0" dirty="0" smtClean="0">
              <a:ea typeface="MS PGothic" charset="-128"/>
            </a:endParaRPr>
          </a:p>
          <a:p>
            <a:r>
              <a:rPr lang="en-US" altLang="zh-CN" baseline="0" dirty="0" smtClean="0">
                <a:ea typeface="MS PGothic" charset="-128"/>
              </a:rPr>
              <a:t>Problem: lost signal / empty test fail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16638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3C2870DB-86B7-554D-9A59-9AB40A288295}" type="slidenum">
              <a:rPr lang="en-US" altLang="zh-CN">
                <a:latin typeface="Times New Roman" charset="0"/>
              </a:rPr>
              <a:pPr/>
              <a:t>46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75478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86879A82-AFDD-324F-A3B6-650A188A0BD7}" type="slidenum">
              <a:rPr lang="en-US" altLang="zh-CN">
                <a:latin typeface="Times New Roman" charset="0"/>
              </a:rPr>
              <a:pPr/>
              <a:t>48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17225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87BB1457-66D0-0A4D-BE2A-554333E34F8E}" type="slidenum">
              <a:rPr lang="en-US" altLang="zh-CN">
                <a:latin typeface="Times New Roman" charset="0"/>
              </a:rPr>
              <a:pPr/>
              <a:t>51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 smtClean="0">
                <a:ea typeface="MS PGothic" charset="-128"/>
              </a:rPr>
              <a:t>New readers need to wait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995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5D6C38B6-1698-4248-B695-B4D93C1F61E4}" type="slidenum">
              <a:rPr lang="en-US" altLang="zh-CN">
                <a:latin typeface="Times New Roman" charset="0"/>
              </a:rPr>
              <a:pPr/>
              <a:t>52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97648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C2384070-34F1-3A48-AC62-38115E6FF6E5}" type="slidenum">
              <a:rPr lang="en-US" altLang="zh-CN">
                <a:latin typeface="Times New Roman" charset="0"/>
              </a:rPr>
              <a:pPr/>
              <a:t>53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dirty="0" smtClean="0">
                <a:ea typeface="MS PGothic" charset="-128"/>
              </a:rPr>
              <a:t>Race condition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900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9A7FD6AB-6802-8741-8499-DFAF9A25A5F2}" type="slidenum">
              <a:rPr lang="en-US" altLang="zh-CN">
                <a:latin typeface="Times New Roman" charset="0"/>
              </a:rPr>
              <a:pPr/>
              <a:t>54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4790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85242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8B0732D6-0163-864C-824E-2DDABE8852DB}" type="slidenum">
              <a:rPr lang="en-US" altLang="zh-CN">
                <a:latin typeface="Times New Roman" charset="0"/>
              </a:rPr>
              <a:pPr/>
              <a:t>55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80718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1A30704C-02FD-BD4D-BC80-A58E4A7D48BB}" type="slidenum">
              <a:rPr lang="en-US" altLang="zh-CN">
                <a:latin typeface="Times New Roman" charset="0"/>
              </a:rPr>
              <a:pPr/>
              <a:t>56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33903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E5AC1EA8-0208-6242-B522-BBD1F0691DBE}" type="slidenum">
              <a:rPr lang="en-US" altLang="zh-CN">
                <a:latin typeface="Times New Roman" charset="0"/>
              </a:rPr>
              <a:pPr/>
              <a:t>57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48445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988DA2D9-C124-7A4C-849A-490835A1CF1D}" type="slidenum">
              <a:rPr lang="en-US" altLang="zh-CN">
                <a:latin typeface="Times New Roman" charset="0"/>
              </a:rPr>
              <a:pPr/>
              <a:t>58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37100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2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kumimoji="1" lang="zh-CN" altLang="en-US">
              <a:ea typeface="MS PGothic" charset="-128"/>
            </a:endParaRPr>
          </a:p>
        </p:txBody>
      </p:sp>
      <p:sp>
        <p:nvSpPr>
          <p:cNvPr id="56323" name="幻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3067050" indent="-78105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3524250" indent="-78105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981450" indent="-78105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4438650" indent="-78105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E9E3AD2B-9638-594D-A92B-529F4D75ACCB}" type="slidenum">
              <a:rPr lang="en-US" altLang="zh-CN">
                <a:latin typeface="Times New Roman" charset="0"/>
              </a:rPr>
              <a:pPr/>
              <a:t>59</a:t>
            </a:fld>
            <a:endParaRPr lang="en-US" altLang="zh-CN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7600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Critical</a:t>
            </a:r>
            <a:r>
              <a:rPr kumimoji="1" lang="en-US" altLang="zh-CN" baseline="0" dirty="0" smtClean="0"/>
              <a:t> section too long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C77A17-4888-C140-B805-5EE50BF80723}" type="slidenum">
              <a:rPr lang="en-US" altLang="zh-CN" smtClean="0"/>
              <a:pPr>
                <a:defRPr/>
              </a:pPr>
              <a:t>60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861383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Do</a:t>
            </a:r>
            <a:r>
              <a:rPr kumimoji="1" lang="en-US" altLang="zh-CN" baseline="0" dirty="0" smtClean="0"/>
              <a:t> not release lock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C77A17-4888-C140-B805-5EE50BF80723}" type="slidenum">
              <a:rPr lang="en-US" altLang="zh-CN" smtClean="0"/>
              <a:pPr>
                <a:defRPr/>
              </a:pPr>
              <a:t>61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55267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9BDEAD3D-7281-8143-BA12-0CCE0663FDC8}" type="slidenum">
              <a:rPr lang="en-US" altLang="zh-CN">
                <a:latin typeface="Times New Roman" charset="0"/>
              </a:rPr>
              <a:pPr/>
              <a:t>5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1325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663FE24B-24F3-324E-8C2D-E417382A2C22}" type="slidenum">
              <a:rPr lang="en-US" altLang="zh-CN">
                <a:latin typeface="Times New Roman" charset="0"/>
              </a:rPr>
              <a:pPr/>
              <a:t>6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7157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5254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4E198220-D050-204F-B792-7A74E958DA98}" type="slidenum">
              <a:rPr lang="en-US" altLang="zh-CN">
                <a:latin typeface="Times New Roman" charset="0"/>
              </a:rPr>
              <a:pPr/>
              <a:t>9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801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71F9C086-CFD3-8C40-B459-F0C78005A28E}" type="slidenum">
              <a:rPr lang="en-US" altLang="zh-CN">
                <a:latin typeface="Times New Roman" charset="0"/>
              </a:rPr>
              <a:pPr/>
              <a:t>24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8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proberen: </a:t>
            </a:r>
            <a:r>
              <a:rPr lang="zh-CN" altLang="en-US" sz="18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检测</a:t>
            </a:r>
          </a:p>
          <a:p>
            <a:r>
              <a:rPr lang="en-US" altLang="zh-CN" sz="18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verhogen: </a:t>
            </a:r>
            <a:r>
              <a:rPr lang="zh-CN" altLang="en-US" sz="18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增量</a:t>
            </a:r>
            <a:endParaRPr lang="zh-CN" altLang="zh-CN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6460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fld id="{F596573E-AC91-0C41-AAE0-312EB364132D}" type="slidenum">
              <a:rPr lang="en-US" altLang="zh-CN">
                <a:latin typeface="Times New Roman" charset="0"/>
              </a:rPr>
              <a:pPr/>
              <a:t>25</a:t>
            </a:fld>
            <a:endParaRPr lang="en-US" altLang="zh-CN">
              <a:latin typeface="Times New Roman" charset="0"/>
            </a:endParaRPr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800" b="1" dirty="0" err="1">
                <a:solidFill>
                  <a:srgbClr val="FF0000"/>
                </a:solidFill>
                <a:latin typeface="Courier New" charset="0"/>
                <a:ea typeface="MS PGothic" charset="-128"/>
              </a:rPr>
              <a:t>proberen</a:t>
            </a:r>
            <a:r>
              <a:rPr lang="en-US" altLang="zh-CN" sz="1800" b="1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: </a:t>
            </a:r>
            <a:r>
              <a:rPr lang="zh-CN" altLang="en-US" sz="1800" b="1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检测</a:t>
            </a:r>
          </a:p>
          <a:p>
            <a:r>
              <a:rPr lang="en-US" altLang="zh-CN" sz="1800" b="1" dirty="0" err="1">
                <a:solidFill>
                  <a:srgbClr val="FF0000"/>
                </a:solidFill>
                <a:latin typeface="Courier New" charset="0"/>
                <a:ea typeface="MS PGothic" charset="-128"/>
              </a:rPr>
              <a:t>verhogen</a:t>
            </a:r>
            <a:r>
              <a:rPr lang="en-US" altLang="zh-CN" sz="1800" b="1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: </a:t>
            </a:r>
            <a:r>
              <a:rPr lang="zh-CN" altLang="en-US" sz="1800" b="1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增量</a:t>
            </a:r>
            <a:endParaRPr lang="en-US" altLang="zh-CN" sz="1800" b="1" dirty="0" smtClean="0">
              <a:solidFill>
                <a:srgbClr val="FF0000"/>
              </a:solidFill>
              <a:latin typeface="Courier New" charset="0"/>
              <a:ea typeface="MS PGothic" charset="-128"/>
            </a:endParaRPr>
          </a:p>
          <a:p>
            <a:endParaRPr lang="en-US" altLang="zh-CN" sz="1800" b="1" dirty="0" smtClean="0">
              <a:solidFill>
                <a:srgbClr val="FF0000"/>
              </a:solidFill>
              <a:latin typeface="Courier New" charset="0"/>
              <a:ea typeface="MS PGothic" charset="-128"/>
            </a:endParaRPr>
          </a:p>
          <a:p>
            <a:r>
              <a:rPr lang="en-US" altLang="zh-CN" sz="1800" b="1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Problem: busy wait and critical section</a:t>
            </a:r>
            <a:endParaRPr lang="zh-CN" altLang="zh-CN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275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zh-CN" altLang="zh-CN" smtClean="0"/>
            </a:p>
          </p:txBody>
        </p:sp>
      </p:grpSp>
      <p:sp>
        <p:nvSpPr>
          <p:cNvPr id="387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19056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8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0419"/>
            <a:ext cx="12344400" cy="7683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209675" y="1644653"/>
            <a:ext cx="6057900" cy="60409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3"/>
            <a:ext cx="6057900" cy="60409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37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24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20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077" indent="0">
              <a:buNone/>
              <a:defRPr sz="2600"/>
            </a:lvl2pPr>
            <a:lvl3pPr marL="1306155" indent="0">
              <a:buNone/>
              <a:defRPr sz="2300"/>
            </a:lvl3pPr>
            <a:lvl4pPr marL="1959233" indent="0">
              <a:buNone/>
              <a:defRPr sz="2000"/>
            </a:lvl4pPr>
            <a:lvl5pPr marL="2612311" indent="0">
              <a:buNone/>
              <a:defRPr sz="2000"/>
            </a:lvl5pPr>
            <a:lvl6pPr marL="3265388" indent="0">
              <a:buNone/>
              <a:defRPr sz="2000"/>
            </a:lvl6pPr>
            <a:lvl7pPr marL="3918465" indent="0">
              <a:buNone/>
              <a:defRPr sz="2000"/>
            </a:lvl7pPr>
            <a:lvl8pPr marL="4571543" indent="0">
              <a:buNone/>
              <a:defRPr sz="2000"/>
            </a:lvl8pPr>
            <a:lvl9pPr marL="522462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993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3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3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54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077" indent="0">
              <a:buNone/>
              <a:defRPr sz="2900" b="1"/>
            </a:lvl2pPr>
            <a:lvl3pPr marL="1306155" indent="0">
              <a:buNone/>
              <a:defRPr sz="2600" b="1"/>
            </a:lvl3pPr>
            <a:lvl4pPr marL="1959233" indent="0">
              <a:buNone/>
              <a:defRPr sz="2300" b="1"/>
            </a:lvl4pPr>
            <a:lvl5pPr marL="2612311" indent="0">
              <a:buNone/>
              <a:defRPr sz="2300" b="1"/>
            </a:lvl5pPr>
            <a:lvl6pPr marL="3265388" indent="0">
              <a:buNone/>
              <a:defRPr sz="2300" b="1"/>
            </a:lvl6pPr>
            <a:lvl7pPr marL="3918465" indent="0">
              <a:buNone/>
              <a:defRPr sz="2300" b="1"/>
            </a:lvl7pPr>
            <a:lvl8pPr marL="4571543" indent="0">
              <a:buNone/>
              <a:defRPr sz="2300" b="1"/>
            </a:lvl8pPr>
            <a:lvl9pPr marL="5224620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40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077" indent="0">
              <a:buNone/>
              <a:defRPr sz="2900" b="1"/>
            </a:lvl2pPr>
            <a:lvl3pPr marL="1306155" indent="0">
              <a:buNone/>
              <a:defRPr sz="2600" b="1"/>
            </a:lvl3pPr>
            <a:lvl4pPr marL="1959233" indent="0">
              <a:buNone/>
              <a:defRPr sz="2300" b="1"/>
            </a:lvl4pPr>
            <a:lvl5pPr marL="2612311" indent="0">
              <a:buNone/>
              <a:defRPr sz="2300" b="1"/>
            </a:lvl5pPr>
            <a:lvl6pPr marL="3265388" indent="0">
              <a:buNone/>
              <a:defRPr sz="2300" b="1"/>
            </a:lvl6pPr>
            <a:lvl7pPr marL="3918465" indent="0">
              <a:buNone/>
              <a:defRPr sz="2300" b="1"/>
            </a:lvl7pPr>
            <a:lvl8pPr marL="4571543" indent="0">
              <a:buNone/>
              <a:defRPr sz="2300" b="1"/>
            </a:lvl8pPr>
            <a:lvl9pPr marL="5224620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40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43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87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9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2" y="1913469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077" indent="0">
              <a:buNone/>
              <a:defRPr sz="1700"/>
            </a:lvl2pPr>
            <a:lvl3pPr marL="1306155" indent="0">
              <a:buNone/>
              <a:defRPr sz="1400"/>
            </a:lvl3pPr>
            <a:lvl4pPr marL="1959233" indent="0">
              <a:buNone/>
              <a:defRPr sz="1300"/>
            </a:lvl4pPr>
            <a:lvl5pPr marL="2612311" indent="0">
              <a:buNone/>
              <a:defRPr sz="1300"/>
            </a:lvl5pPr>
            <a:lvl6pPr marL="3265388" indent="0">
              <a:buNone/>
              <a:defRPr sz="1300"/>
            </a:lvl6pPr>
            <a:lvl7pPr marL="3918465" indent="0">
              <a:buNone/>
              <a:defRPr sz="1300"/>
            </a:lvl7pPr>
            <a:lvl8pPr marL="4571543" indent="0">
              <a:buNone/>
              <a:defRPr sz="1300"/>
            </a:lvl8pPr>
            <a:lvl9pPr marL="5224620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953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1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077" indent="0">
              <a:buNone/>
              <a:defRPr sz="4000"/>
            </a:lvl2pPr>
            <a:lvl3pPr marL="1306155" indent="0">
              <a:buNone/>
              <a:defRPr sz="3400"/>
            </a:lvl3pPr>
            <a:lvl4pPr marL="1959233" indent="0">
              <a:buNone/>
              <a:defRPr sz="2900"/>
            </a:lvl4pPr>
            <a:lvl5pPr marL="2612311" indent="0">
              <a:buNone/>
              <a:defRPr sz="2900"/>
            </a:lvl5pPr>
            <a:lvl6pPr marL="3265388" indent="0">
              <a:buNone/>
              <a:defRPr sz="2900"/>
            </a:lvl6pPr>
            <a:lvl7pPr marL="3918465" indent="0">
              <a:buNone/>
              <a:defRPr sz="2900"/>
            </a:lvl7pPr>
            <a:lvl8pPr marL="4571543" indent="0">
              <a:buNone/>
              <a:defRPr sz="2900"/>
            </a:lvl8pPr>
            <a:lvl9pPr marL="5224620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2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077" indent="0">
              <a:buNone/>
              <a:defRPr sz="1700"/>
            </a:lvl2pPr>
            <a:lvl3pPr marL="1306155" indent="0">
              <a:buNone/>
              <a:defRPr sz="1400"/>
            </a:lvl3pPr>
            <a:lvl4pPr marL="1959233" indent="0">
              <a:buNone/>
              <a:defRPr sz="1300"/>
            </a:lvl4pPr>
            <a:lvl5pPr marL="2612311" indent="0">
              <a:buNone/>
              <a:defRPr sz="1300"/>
            </a:lvl5pPr>
            <a:lvl6pPr marL="3265388" indent="0">
              <a:buNone/>
              <a:defRPr sz="1300"/>
            </a:lvl6pPr>
            <a:lvl7pPr marL="3918465" indent="0">
              <a:buNone/>
              <a:defRPr sz="1300"/>
            </a:lvl7pPr>
            <a:lvl8pPr marL="4571543" indent="0">
              <a:buNone/>
              <a:defRPr sz="1300"/>
            </a:lvl8pPr>
            <a:lvl9pPr marL="5224620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948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30615" tIns="65308" rIns="130615" bIns="6530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30615" tIns="65308" rIns="130615" bIns="6530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2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30615" tIns="65308" rIns="130615" bIns="65308"/>
          <a:lstStyle/>
          <a:p>
            <a:endParaRPr lang="zh-CN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zh-CN" altLang="zh-CN" sz="3400" smtClean="0">
              <a:latin typeface="Times New Roman" panose="02020603050405020304" pitchFamily="18" charset="0"/>
            </a:endParaRPr>
          </a:p>
        </p:txBody>
      </p:sp>
      <p:sp>
        <p:nvSpPr>
          <p:cNvPr id="386057" name="Text Box 9"/>
          <p:cNvSpPr txBox="1">
            <a:spLocks noChangeArrowheads="1"/>
          </p:cNvSpPr>
          <p:nvPr/>
        </p:nvSpPr>
        <p:spPr bwMode="auto">
          <a:xfrm>
            <a:off x="6397625" y="8818563"/>
            <a:ext cx="644525" cy="34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15" tIns="65308" rIns="130615" bIns="65308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zh-CN" sz="1400" b="1" smtClean="0">
                <a:solidFill>
                  <a:srgbClr val="006699"/>
                </a:solidFill>
                <a:latin typeface="Helvetica" panose="020B0604020202020204" pitchFamily="34" charset="0"/>
              </a:rPr>
              <a:t>5.</a:t>
            </a:r>
            <a:fld id="{3F439363-CA8B-B947-BADF-EB472FF10CED}" type="slidenum">
              <a:rPr lang="en-US" altLang="zh-CN" sz="14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zh-CN" sz="1400" b="1" smtClean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  <p:sldLayoutId id="2147484239" r:id="rId1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653077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155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233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31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7363" indent="-487363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charset="2"/>
        <a:buChar char="n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1058863" indent="-40640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charset="2"/>
        <a:buChar char="l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2pPr>
      <a:lvl3pPr marL="1549400" indent="-32385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3pPr>
      <a:lvl4pPr marL="2038350" indent="-3238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4pPr>
      <a:lvl5pPr marL="2528888" indent="-32385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5pPr>
      <a:lvl6pPr marL="3183752" indent="-32653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6830" indent="-32653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89908" indent="-32653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2986" indent="-32653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077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155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233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311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388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465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3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620" algn="l" defTabSz="653077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12.jpe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jpe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8.jpe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Relationship Id="rId3" Type="http://schemas.openxmlformats.org/officeDocument/2006/relationships/image" Target="../media/image2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45820" y="1755648"/>
            <a:ext cx="12614148" cy="989775"/>
          </a:xfrm>
        </p:spPr>
        <p:txBody>
          <a:bodyPr/>
          <a:lstStyle/>
          <a:p>
            <a:pPr eaLnBrk="1" hangingPunct="1"/>
            <a:r>
              <a:rPr lang="en-US" altLang="zh-CN" sz="5400" dirty="0" smtClean="0">
                <a:ea typeface="MS PGothic" charset="-128"/>
              </a:rPr>
              <a:t>Chapter </a:t>
            </a:r>
            <a:r>
              <a:rPr lang="en-US" altLang="zh-CN" sz="5400" dirty="0">
                <a:ea typeface="MS PGothic" charset="-128"/>
              </a:rPr>
              <a:t>6:  </a:t>
            </a:r>
            <a:r>
              <a:rPr lang="en-US" altLang="zh-CN" sz="5400">
                <a:ea typeface="MS PGothic" charset="-128"/>
              </a:rPr>
              <a:t>Process </a:t>
            </a:r>
            <a:r>
              <a:rPr lang="en-US" altLang="zh-CN" sz="5400" smtClean="0">
                <a:ea typeface="MS PGothic" charset="-128"/>
              </a:rPr>
              <a:t>Synchronization</a:t>
            </a:r>
            <a:endParaRPr lang="en-US" altLang="zh-CN" sz="5400" dirty="0">
              <a:ea typeface="MS PGothic" charset="-128"/>
            </a:endParaRPr>
          </a:p>
        </p:txBody>
      </p:sp>
      <p:sp>
        <p:nvSpPr>
          <p:cNvPr id="5122" name="文本框 1"/>
          <p:cNvSpPr txBox="1">
            <a:spLocks noChangeArrowheads="1"/>
          </p:cNvSpPr>
          <p:nvPr/>
        </p:nvSpPr>
        <p:spPr bwMode="auto">
          <a:xfrm>
            <a:off x="5815394" y="6388799"/>
            <a:ext cx="52673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3200" b="1" dirty="0" smtClean="0"/>
              <a:t>Apr, </a:t>
            </a:r>
            <a:r>
              <a:rPr kumimoji="1" lang="en-US" altLang="zh-CN" sz="3200" b="1" dirty="0" smtClean="0"/>
              <a:t>2021</a:t>
            </a:r>
            <a:endParaRPr kumimoji="1" lang="zh-CN" altLang="en-US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ea typeface="MS PGothic" charset="-128"/>
              </a:rPr>
              <a:t>Limitations of </a:t>
            </a:r>
            <a:r>
              <a:rPr kumimoji="1" lang="en-US" altLang="zh-CN" dirty="0" smtClean="0">
                <a:ea typeface="MS PGothic" charset="-128"/>
              </a:rPr>
              <a:t>Spinlock</a:t>
            </a:r>
            <a:endParaRPr kumimoji="1" lang="zh-CN" altLang="en-US" dirty="0">
              <a:ea typeface="MS PGothic" charset="-128"/>
            </a:endParaRPr>
          </a:p>
        </p:txBody>
      </p:sp>
      <p:sp>
        <p:nvSpPr>
          <p:cNvPr id="5939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3200" dirty="0" smtClean="0">
                <a:ea typeface="MS PGothic" charset="-128"/>
              </a:rPr>
              <a:t>Busy waiting</a:t>
            </a:r>
          </a:p>
          <a:p>
            <a:pPr lvl="1"/>
            <a:r>
              <a:rPr lang="en-US" altLang="zh-CN" sz="2800" dirty="0" smtClean="0">
                <a:solidFill>
                  <a:srgbClr val="0000FF"/>
                </a:solidFill>
                <a:ea typeface="MS PGothic" charset="-128"/>
              </a:rPr>
              <a:t>Wait queue</a:t>
            </a:r>
            <a:endParaRPr lang="zh-CN" altLang="en-US" sz="2800" dirty="0">
              <a:solidFill>
                <a:srgbClr val="0000FF"/>
              </a:solidFill>
              <a:ea typeface="MS PGothic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Concurrency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3380804" y="3035364"/>
            <a:ext cx="2724150" cy="1281112"/>
          </a:xfrm>
          <a:prstGeom prst="roundRect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algn="ctr">
              <a:defRPr/>
            </a:pPr>
            <a:endParaRPr lang="en-US" altLang="zh-CN" sz="2400" b="1" dirty="0"/>
          </a:p>
          <a:p>
            <a:pPr algn="ctr">
              <a:defRPr/>
            </a:pPr>
            <a:r>
              <a:rPr lang="en-US" altLang="zh-CN" sz="2400" b="1" dirty="0"/>
              <a:t>Competition</a:t>
            </a:r>
            <a:endParaRPr lang="zh-CN" altLang="en-US" sz="2400" b="1" dirty="0"/>
          </a:p>
        </p:txBody>
      </p:sp>
      <p:sp>
        <p:nvSpPr>
          <p:cNvPr id="8" name="圆角矩形 7"/>
          <p:cNvSpPr/>
          <p:nvPr/>
        </p:nvSpPr>
        <p:spPr bwMode="auto">
          <a:xfrm>
            <a:off x="6998716" y="3035364"/>
            <a:ext cx="2724150" cy="1281112"/>
          </a:xfrm>
          <a:prstGeom prst="roundRect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algn="ctr">
              <a:defRPr/>
            </a:pPr>
            <a:endParaRPr lang="en-US" altLang="zh-CN" sz="2400" b="1" dirty="0"/>
          </a:p>
          <a:p>
            <a:pPr algn="ctr">
              <a:defRPr/>
            </a:pPr>
            <a:r>
              <a:rPr lang="en-US" altLang="zh-CN" sz="2400" b="1" dirty="0"/>
              <a:t>Cooperation</a:t>
            </a:r>
            <a:endParaRPr lang="zh-CN" altLang="en-US" sz="2400" b="1" dirty="0"/>
          </a:p>
        </p:txBody>
      </p:sp>
      <p:sp>
        <p:nvSpPr>
          <p:cNvPr id="10" name="圆角矩形 9"/>
          <p:cNvSpPr/>
          <p:nvPr/>
        </p:nvSpPr>
        <p:spPr bwMode="auto">
          <a:xfrm>
            <a:off x="3380804" y="4668901"/>
            <a:ext cx="2724150" cy="128111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 anchorCtr="1"/>
          <a:lstStyle/>
          <a:p>
            <a:pPr algn="ctr">
              <a:defRPr/>
            </a:pPr>
            <a:r>
              <a:rPr lang="en-US" altLang="zh-CN" sz="2400" dirty="0"/>
              <a:t>race condition</a:t>
            </a:r>
          </a:p>
          <a:p>
            <a:pPr algn="ctr">
              <a:defRPr/>
            </a:pPr>
            <a:r>
              <a:rPr lang="en-US" altLang="zh-CN" sz="2400" dirty="0"/>
              <a:t>critical section</a:t>
            </a:r>
          </a:p>
          <a:p>
            <a:pPr algn="ctr">
              <a:defRPr/>
            </a:pPr>
            <a:r>
              <a:rPr lang="en-US" altLang="zh-CN" sz="2400" dirty="0">
                <a:solidFill>
                  <a:srgbClr val="0000FF"/>
                </a:solidFill>
              </a:rPr>
              <a:t>mutual exclusion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  <p:sp>
        <p:nvSpPr>
          <p:cNvPr id="12" name="圆角矩形 11"/>
          <p:cNvSpPr/>
          <p:nvPr/>
        </p:nvSpPr>
        <p:spPr bwMode="auto">
          <a:xfrm>
            <a:off x="6998716" y="4668901"/>
            <a:ext cx="2724150" cy="1281113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 anchorCtr="1"/>
          <a:lstStyle/>
          <a:p>
            <a:pPr algn="ctr">
              <a:defRPr/>
            </a:pPr>
            <a:r>
              <a:rPr lang="en-US" altLang="zh-CN" sz="2400" dirty="0">
                <a:solidFill>
                  <a:srgbClr val="0000FF"/>
                </a:solidFill>
              </a:rPr>
              <a:t>synchronization</a:t>
            </a:r>
            <a:endParaRPr lang="zh-CN" alt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6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Synchronization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956" y="1458975"/>
            <a:ext cx="8753348" cy="706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7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Demo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 smtClean="0"/>
              <a:t>Process A</a:t>
            </a:r>
          </a:p>
          <a:p>
            <a:pPr lvl="1"/>
            <a:r>
              <a:rPr lang="en-US" altLang="zh-CN" sz="3200" dirty="0" smtClean="0">
                <a:solidFill>
                  <a:srgbClr val="0000FF"/>
                </a:solidFill>
              </a:rPr>
              <a:t>print(“A”)</a:t>
            </a:r>
            <a:endParaRPr kumimoji="1" lang="en-US" altLang="zh-CN" sz="3200" dirty="0" smtClean="0">
              <a:solidFill>
                <a:srgbClr val="0000FF"/>
              </a:solidFill>
            </a:endParaRPr>
          </a:p>
          <a:p>
            <a:r>
              <a:rPr lang="en-US" altLang="zh-CN" sz="3200" dirty="0" smtClean="0"/>
              <a:t>Process B</a:t>
            </a:r>
          </a:p>
          <a:p>
            <a:pPr lvl="1"/>
            <a:r>
              <a:rPr lang="en-US" altLang="zh-CN" sz="3200" dirty="0" smtClean="0">
                <a:solidFill>
                  <a:srgbClr val="0000FF"/>
                </a:solidFill>
              </a:rPr>
              <a:t>print(“B”)</a:t>
            </a:r>
          </a:p>
          <a:p>
            <a:r>
              <a:rPr lang="en-US" altLang="zh-CN" sz="3200" dirty="0" smtClean="0"/>
              <a:t>A and B run concurrently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651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Synchronize A with 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A</a:t>
            </a:r>
          </a:p>
          <a:p>
            <a:r>
              <a:rPr lang="is-IS" altLang="zh-CN" sz="2800" dirty="0" smtClean="0"/>
              <a:t>…</a:t>
            </a:r>
            <a:endParaRPr lang="en-US" altLang="zh-CN" dirty="0" smtClean="0"/>
          </a:p>
          <a:p>
            <a:r>
              <a:rPr lang="en-US" altLang="zh-CN" sz="2800" dirty="0" smtClean="0">
                <a:solidFill>
                  <a:srgbClr val="0000FF"/>
                </a:solidFill>
              </a:rPr>
              <a:t>How to?</a:t>
            </a:r>
            <a:endParaRPr lang="is-IS" altLang="zh-CN" sz="2800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50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ea typeface="MS PGothic" charset="-128"/>
              </a:rPr>
              <a:t>AB</a:t>
            </a:r>
            <a:endParaRPr kumimoji="1" lang="zh-CN" altLang="en-US" dirty="0">
              <a:ea typeface="MS PGothic" charset="-128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2657475" y="40925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7913688" y="3151188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“B”</a:t>
            </a:r>
            <a:endParaRPr kumimoji="1" lang="zh-CN" altLang="en-US" sz="2800" dirty="0"/>
          </a:p>
        </p:txBody>
      </p:sp>
      <p:sp>
        <p:nvSpPr>
          <p:cNvPr id="14340" name="文本框 5"/>
          <p:cNvSpPr txBox="1">
            <a:spLocks noChangeArrowheads="1"/>
          </p:cNvSpPr>
          <p:nvPr/>
        </p:nvSpPr>
        <p:spPr bwMode="auto">
          <a:xfrm>
            <a:off x="2657475" y="24288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657475" y="57943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cxnSp>
        <p:nvCxnSpPr>
          <p:cNvPr id="11" name="直线箭头连接符 10"/>
          <p:cNvCxnSpPr>
            <a:cxnSpLocks noChangeShapeType="1"/>
          </p:cNvCxnSpPr>
          <p:nvPr/>
        </p:nvCxnSpPr>
        <p:spPr bwMode="auto">
          <a:xfrm>
            <a:off x="4479544" y="3100388"/>
            <a:ext cx="3214688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直线箭头连接符 11"/>
          <p:cNvCxnSpPr>
            <a:cxnSpLocks noChangeShapeType="1"/>
          </p:cNvCxnSpPr>
          <p:nvPr/>
        </p:nvCxnSpPr>
        <p:spPr bwMode="auto">
          <a:xfrm flipH="1">
            <a:off x="4458907" y="3849688"/>
            <a:ext cx="3214687" cy="3175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直线箭头连接符 15"/>
          <p:cNvCxnSpPr>
            <a:cxnSpLocks noChangeShapeType="1"/>
          </p:cNvCxnSpPr>
          <p:nvPr/>
        </p:nvCxnSpPr>
        <p:spPr bwMode="auto">
          <a:xfrm>
            <a:off x="4538282" y="4721225"/>
            <a:ext cx="3214687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7893050" y="4813300"/>
            <a:ext cx="25511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“B”</a:t>
            </a:r>
            <a:endParaRPr kumimoji="1" lang="zh-CN" altLang="en-US" sz="2800" dirty="0"/>
          </a:p>
        </p:txBody>
      </p:sp>
      <p:cxnSp>
        <p:nvCxnSpPr>
          <p:cNvPr id="18" name="直线箭头连接符 17"/>
          <p:cNvCxnSpPr>
            <a:cxnSpLocks noChangeShapeType="1"/>
          </p:cNvCxnSpPr>
          <p:nvPr/>
        </p:nvCxnSpPr>
        <p:spPr bwMode="auto">
          <a:xfrm flipH="1">
            <a:off x="4479544" y="5526088"/>
            <a:ext cx="3214688" cy="4762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线箭头连接符 13"/>
          <p:cNvCxnSpPr/>
          <p:nvPr/>
        </p:nvCxnSpPr>
        <p:spPr bwMode="auto">
          <a:xfrm>
            <a:off x="3255264" y="29527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15" name="直线箭头连接符 14"/>
          <p:cNvCxnSpPr/>
          <p:nvPr/>
        </p:nvCxnSpPr>
        <p:spPr bwMode="auto">
          <a:xfrm>
            <a:off x="3255264" y="46164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直线箭头连接符 18"/>
          <p:cNvCxnSpPr/>
          <p:nvPr/>
        </p:nvCxnSpPr>
        <p:spPr bwMode="auto">
          <a:xfrm>
            <a:off x="3261360" y="63182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直线箭头连接符 19"/>
          <p:cNvCxnSpPr/>
          <p:nvPr/>
        </p:nvCxnSpPr>
        <p:spPr bwMode="auto">
          <a:xfrm>
            <a:off x="8729472" y="1847088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直线箭头连接符 20"/>
          <p:cNvCxnSpPr/>
          <p:nvPr/>
        </p:nvCxnSpPr>
        <p:spPr bwMode="auto">
          <a:xfrm>
            <a:off x="8729472" y="366160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直线箭头连接符 21"/>
          <p:cNvCxnSpPr/>
          <p:nvPr/>
        </p:nvCxnSpPr>
        <p:spPr bwMode="auto">
          <a:xfrm>
            <a:off x="8729472" y="532530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60026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Demo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 smtClean="0"/>
              <a:t>Process A</a:t>
            </a:r>
          </a:p>
          <a:p>
            <a:pPr lvl="1"/>
            <a:r>
              <a:rPr lang="en-US" altLang="zh-CN" sz="3200" dirty="0" smtClean="0">
                <a:solidFill>
                  <a:srgbClr val="0000FF"/>
                </a:solidFill>
              </a:rPr>
              <a:t>print(“A”)</a:t>
            </a:r>
            <a:endParaRPr kumimoji="1" lang="en-US" altLang="zh-CN" sz="3200" dirty="0" smtClean="0">
              <a:solidFill>
                <a:srgbClr val="0000FF"/>
              </a:solidFill>
            </a:endParaRPr>
          </a:p>
          <a:p>
            <a:r>
              <a:rPr lang="en-US" altLang="zh-CN" sz="3200" dirty="0" smtClean="0"/>
              <a:t>Process B</a:t>
            </a:r>
          </a:p>
          <a:p>
            <a:pPr lvl="1"/>
            <a:r>
              <a:rPr lang="en-US" altLang="zh-CN" sz="3200" dirty="0" smtClean="0">
                <a:solidFill>
                  <a:srgbClr val="0000FF"/>
                </a:solidFill>
              </a:rPr>
              <a:t>print(“B”)</a:t>
            </a:r>
          </a:p>
          <a:p>
            <a:r>
              <a:rPr lang="en-US" altLang="zh-CN" sz="3200" dirty="0"/>
              <a:t>Process </a:t>
            </a:r>
            <a:r>
              <a:rPr lang="en-US" altLang="zh-CN" sz="3200" dirty="0" smtClean="0"/>
              <a:t>C</a:t>
            </a:r>
            <a:endParaRPr lang="en-US" altLang="zh-CN" sz="3200" dirty="0"/>
          </a:p>
          <a:p>
            <a:pPr lvl="1"/>
            <a:r>
              <a:rPr lang="en-US" altLang="zh-CN" sz="3200" dirty="0">
                <a:solidFill>
                  <a:srgbClr val="0000FF"/>
                </a:solidFill>
              </a:rPr>
              <a:t>print</a:t>
            </a:r>
            <a:r>
              <a:rPr lang="en-US" altLang="zh-CN" sz="3200" dirty="0" smtClean="0">
                <a:solidFill>
                  <a:srgbClr val="0000FF"/>
                </a:solidFill>
              </a:rPr>
              <a:t>(“C”)</a:t>
            </a:r>
            <a:endParaRPr lang="en-US" altLang="zh-CN" sz="3200" dirty="0">
              <a:solidFill>
                <a:srgbClr val="0000FF"/>
              </a:solidFill>
            </a:endParaRPr>
          </a:p>
          <a:p>
            <a:pPr lvl="1"/>
            <a:endParaRPr lang="en-US" altLang="zh-CN" sz="3200" dirty="0" smtClean="0">
              <a:solidFill>
                <a:srgbClr val="0000FF"/>
              </a:solidFill>
            </a:endParaRPr>
          </a:p>
          <a:p>
            <a:r>
              <a:rPr lang="en-US" altLang="zh-CN" sz="3200" dirty="0" smtClean="0"/>
              <a:t>A and B and C run concurrently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21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Synchronize A with B and 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 (C)</a:t>
            </a:r>
          </a:p>
          <a:p>
            <a:r>
              <a:rPr lang="en-US" altLang="zh-CN" sz="2800" dirty="0" smtClean="0"/>
              <a:t>C (B)</a:t>
            </a:r>
            <a:endParaRPr kumimoji="1" lang="en-US" altLang="zh-CN" sz="2800" dirty="0" smtClean="0"/>
          </a:p>
          <a:p>
            <a:r>
              <a:rPr lang="en-US" altLang="zh-CN" sz="2800" dirty="0"/>
              <a:t>A</a:t>
            </a:r>
            <a:endParaRPr lang="en-US" altLang="zh-CN" sz="2800" dirty="0" smtClean="0"/>
          </a:p>
          <a:p>
            <a:r>
              <a:rPr lang="en-US" altLang="zh-CN" sz="2800" dirty="0" smtClean="0"/>
              <a:t>B (C)</a:t>
            </a:r>
          </a:p>
          <a:p>
            <a:r>
              <a:rPr kumimoji="1" lang="en-US" altLang="zh-CN" sz="2800" dirty="0" smtClean="0"/>
              <a:t>C (B)</a:t>
            </a:r>
          </a:p>
          <a:p>
            <a:r>
              <a:rPr lang="is-IS" altLang="zh-CN" sz="2800" dirty="0" smtClean="0"/>
              <a:t>…</a:t>
            </a:r>
            <a:endParaRPr lang="en-US" altLang="zh-CN" dirty="0" smtClean="0"/>
          </a:p>
          <a:p>
            <a:r>
              <a:rPr lang="en-US" altLang="zh-CN" sz="2800" dirty="0" smtClean="0">
                <a:solidFill>
                  <a:srgbClr val="0000FF"/>
                </a:solidFill>
              </a:rPr>
              <a:t>How to?</a:t>
            </a:r>
            <a:endParaRPr lang="is-IS" altLang="zh-CN" sz="2800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61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ea typeface="MS PGothic" charset="-128"/>
              </a:rPr>
              <a:t>ABC</a:t>
            </a:r>
            <a:endParaRPr kumimoji="1" lang="zh-CN" altLang="en-US" dirty="0">
              <a:ea typeface="MS PGothic" charset="-128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6443091" y="40925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11699304" y="3151188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“B”</a:t>
            </a:r>
            <a:endParaRPr kumimoji="1" lang="zh-CN" altLang="en-US" sz="2800" dirty="0"/>
          </a:p>
        </p:txBody>
      </p:sp>
      <p:sp>
        <p:nvSpPr>
          <p:cNvPr id="14340" name="文本框 5"/>
          <p:cNvSpPr txBox="1">
            <a:spLocks noChangeArrowheads="1"/>
          </p:cNvSpPr>
          <p:nvPr/>
        </p:nvSpPr>
        <p:spPr bwMode="auto">
          <a:xfrm>
            <a:off x="6443091" y="24288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6443091" y="5794375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“A”</a:t>
            </a:r>
            <a:endParaRPr kumimoji="1" lang="zh-CN" altLang="en-US" sz="2800" dirty="0"/>
          </a:p>
        </p:txBody>
      </p:sp>
      <p:cxnSp>
        <p:nvCxnSpPr>
          <p:cNvPr id="11" name="直线箭头连接符 10"/>
          <p:cNvCxnSpPr>
            <a:cxnSpLocks noChangeShapeType="1"/>
          </p:cNvCxnSpPr>
          <p:nvPr/>
        </p:nvCxnSpPr>
        <p:spPr bwMode="auto">
          <a:xfrm>
            <a:off x="8265160" y="3100388"/>
            <a:ext cx="3214688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直线箭头连接符 11"/>
          <p:cNvCxnSpPr>
            <a:cxnSpLocks noChangeShapeType="1"/>
          </p:cNvCxnSpPr>
          <p:nvPr/>
        </p:nvCxnSpPr>
        <p:spPr bwMode="auto">
          <a:xfrm flipH="1">
            <a:off x="8244523" y="3849688"/>
            <a:ext cx="3214687" cy="3175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直线箭头连接符 15"/>
          <p:cNvCxnSpPr>
            <a:cxnSpLocks noChangeShapeType="1"/>
          </p:cNvCxnSpPr>
          <p:nvPr/>
        </p:nvCxnSpPr>
        <p:spPr bwMode="auto">
          <a:xfrm>
            <a:off x="8323898" y="4721225"/>
            <a:ext cx="3214687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11678666" y="4813300"/>
            <a:ext cx="25511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“B”</a:t>
            </a:r>
            <a:endParaRPr kumimoji="1" lang="zh-CN" altLang="en-US" sz="2800" dirty="0"/>
          </a:p>
        </p:txBody>
      </p:sp>
      <p:cxnSp>
        <p:nvCxnSpPr>
          <p:cNvPr id="18" name="直线箭头连接符 17"/>
          <p:cNvCxnSpPr>
            <a:cxnSpLocks noChangeShapeType="1"/>
          </p:cNvCxnSpPr>
          <p:nvPr/>
        </p:nvCxnSpPr>
        <p:spPr bwMode="auto">
          <a:xfrm flipH="1">
            <a:off x="8265160" y="5526088"/>
            <a:ext cx="3214688" cy="4762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线箭头连接符 13"/>
          <p:cNvCxnSpPr/>
          <p:nvPr/>
        </p:nvCxnSpPr>
        <p:spPr bwMode="auto">
          <a:xfrm>
            <a:off x="7040880" y="29527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15" name="直线箭头连接符 14"/>
          <p:cNvCxnSpPr/>
          <p:nvPr/>
        </p:nvCxnSpPr>
        <p:spPr bwMode="auto">
          <a:xfrm>
            <a:off x="7040880" y="46164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直线箭头连接符 18"/>
          <p:cNvCxnSpPr/>
          <p:nvPr/>
        </p:nvCxnSpPr>
        <p:spPr bwMode="auto">
          <a:xfrm>
            <a:off x="7046976" y="631825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直线箭头连接符 19"/>
          <p:cNvCxnSpPr/>
          <p:nvPr/>
        </p:nvCxnSpPr>
        <p:spPr bwMode="auto">
          <a:xfrm>
            <a:off x="12515088" y="1847088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1" name="直线箭头连接符 20"/>
          <p:cNvCxnSpPr/>
          <p:nvPr/>
        </p:nvCxnSpPr>
        <p:spPr bwMode="auto">
          <a:xfrm>
            <a:off x="12515088" y="366160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22" name="直线箭头连接符 21"/>
          <p:cNvCxnSpPr/>
          <p:nvPr/>
        </p:nvCxnSpPr>
        <p:spPr bwMode="auto">
          <a:xfrm>
            <a:off x="12515088" y="5325300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1339914" y="3292349"/>
            <a:ext cx="2552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“C”</a:t>
            </a:r>
            <a:endParaRPr kumimoji="1" lang="zh-CN" altLang="en-US" sz="2800" dirty="0"/>
          </a:p>
        </p:txBody>
      </p:sp>
      <p:cxnSp>
        <p:nvCxnSpPr>
          <p:cNvPr id="24" name="直线箭头连接符 23"/>
          <p:cNvCxnSpPr>
            <a:cxnSpLocks noChangeShapeType="1"/>
          </p:cNvCxnSpPr>
          <p:nvPr/>
        </p:nvCxnSpPr>
        <p:spPr bwMode="auto">
          <a:xfrm>
            <a:off x="3033649" y="3095626"/>
            <a:ext cx="3214688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直线箭头连接符 24"/>
          <p:cNvCxnSpPr>
            <a:cxnSpLocks noChangeShapeType="1"/>
          </p:cNvCxnSpPr>
          <p:nvPr/>
        </p:nvCxnSpPr>
        <p:spPr bwMode="auto">
          <a:xfrm flipH="1">
            <a:off x="3013012" y="3844926"/>
            <a:ext cx="3214687" cy="3175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线箭头连接符 25"/>
          <p:cNvCxnSpPr>
            <a:cxnSpLocks noChangeShapeType="1"/>
          </p:cNvCxnSpPr>
          <p:nvPr/>
        </p:nvCxnSpPr>
        <p:spPr bwMode="auto">
          <a:xfrm>
            <a:off x="3092387" y="4716463"/>
            <a:ext cx="3214687" cy="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1319276" y="4954461"/>
            <a:ext cx="25511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dirty="0"/>
              <a:t>print </a:t>
            </a:r>
            <a:r>
              <a:rPr kumimoji="1" lang="en-US" altLang="zh-CN" sz="2800" dirty="0" smtClean="0"/>
              <a:t>“C”</a:t>
            </a:r>
            <a:endParaRPr kumimoji="1" lang="zh-CN" altLang="en-US" sz="2800" dirty="0"/>
          </a:p>
        </p:txBody>
      </p:sp>
      <p:cxnSp>
        <p:nvCxnSpPr>
          <p:cNvPr id="28" name="直线箭头连接符 27"/>
          <p:cNvCxnSpPr>
            <a:cxnSpLocks noChangeShapeType="1"/>
          </p:cNvCxnSpPr>
          <p:nvPr/>
        </p:nvCxnSpPr>
        <p:spPr bwMode="auto">
          <a:xfrm flipH="1">
            <a:off x="3033649" y="5521326"/>
            <a:ext cx="3214688" cy="4762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 type="arrow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直线箭头连接符 28"/>
          <p:cNvCxnSpPr/>
          <p:nvPr/>
        </p:nvCxnSpPr>
        <p:spPr bwMode="auto">
          <a:xfrm>
            <a:off x="2155698" y="1988249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30" name="直线箭头连接符 29"/>
          <p:cNvCxnSpPr/>
          <p:nvPr/>
        </p:nvCxnSpPr>
        <p:spPr bwMode="auto">
          <a:xfrm>
            <a:off x="2155698" y="3802761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  <p:cxnSp>
        <p:nvCxnSpPr>
          <p:cNvPr id="31" name="直线箭头连接符 30"/>
          <p:cNvCxnSpPr/>
          <p:nvPr/>
        </p:nvCxnSpPr>
        <p:spPr bwMode="auto">
          <a:xfrm>
            <a:off x="2155698" y="5466461"/>
            <a:ext cx="0" cy="13041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dash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5688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7" grpId="0"/>
      <p:bldP spid="23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Semaphore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63490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075" y="2074863"/>
            <a:ext cx="4168775" cy="555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038" y="2074863"/>
            <a:ext cx="3679825" cy="551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2" name="文本框 1"/>
          <p:cNvSpPr txBox="1">
            <a:spLocks noChangeArrowheads="1"/>
          </p:cNvSpPr>
          <p:nvPr/>
        </p:nvSpPr>
        <p:spPr bwMode="auto">
          <a:xfrm>
            <a:off x="3144838" y="1668463"/>
            <a:ext cx="1536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b="1">
                <a:solidFill>
                  <a:srgbClr val="0000FF"/>
                </a:solidFill>
              </a:rPr>
              <a:t>Dijkstra</a:t>
            </a:r>
            <a:endParaRPr kumimoji="1" lang="zh-CN" altLang="en-US" b="1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275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title"/>
          </p:nvPr>
        </p:nvSpPr>
        <p:spPr>
          <a:xfrm>
            <a:off x="1470025" y="369888"/>
            <a:ext cx="11560175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Chapter 6: Process Synchro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909763"/>
            <a:ext cx="9061450" cy="545623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z="2800" dirty="0" smtClean="0">
                <a:ea typeface="MS PGothic" charset="-128"/>
              </a:rPr>
              <a:t>Synchronization </a:t>
            </a:r>
            <a:r>
              <a:rPr lang="en-US" altLang="zh-CN" sz="2800" dirty="0">
                <a:ea typeface="MS PGothic" charset="-128"/>
              </a:rPr>
              <a:t>Hardware</a:t>
            </a:r>
          </a:p>
          <a:p>
            <a:pPr>
              <a:lnSpc>
                <a:spcPct val="80000"/>
              </a:lnSpc>
            </a:pPr>
            <a:r>
              <a:rPr lang="en-US" altLang="zh-CN" sz="2800" dirty="0" err="1">
                <a:ea typeface="MS PGothic" charset="-128"/>
              </a:rPr>
              <a:t>Mutex</a:t>
            </a:r>
            <a:r>
              <a:rPr lang="en-US" altLang="zh-CN" sz="2800" dirty="0">
                <a:ea typeface="MS PGothic" charset="-128"/>
              </a:rPr>
              <a:t> </a:t>
            </a:r>
            <a:r>
              <a:rPr lang="en-US" altLang="zh-CN" sz="2800" dirty="0" smtClean="0">
                <a:ea typeface="MS PGothic" charset="-128"/>
              </a:rPr>
              <a:t>Locks</a:t>
            </a:r>
          </a:p>
          <a:p>
            <a:pPr>
              <a:lnSpc>
                <a:spcPct val="80000"/>
              </a:lnSpc>
            </a:pPr>
            <a:r>
              <a:rPr lang="en-US" altLang="zh-CN" sz="2800" dirty="0" smtClean="0">
                <a:solidFill>
                  <a:srgbClr val="0000FF"/>
                </a:solidFill>
                <a:ea typeface="MS PGothic" charset="-128"/>
              </a:rPr>
              <a:t>Semaphore</a:t>
            </a:r>
            <a:endParaRPr lang="en-US" altLang="zh-CN" sz="2800" dirty="0">
              <a:solidFill>
                <a:srgbClr val="0000FF"/>
              </a:solidFill>
              <a:ea typeface="MS PGothic" charset="-128"/>
            </a:endParaRPr>
          </a:p>
          <a:p>
            <a:pPr>
              <a:lnSpc>
                <a:spcPct val="80000"/>
              </a:lnSpc>
            </a:pPr>
            <a:r>
              <a:rPr lang="en-US" altLang="zh-CN" sz="2800" dirty="0" smtClean="0">
                <a:solidFill>
                  <a:srgbClr val="0000FF"/>
                </a:solidFill>
                <a:ea typeface="MS PGothic" charset="-128"/>
              </a:rPr>
              <a:t>Process Synchronization Problems</a:t>
            </a:r>
            <a:endParaRPr lang="zh-CN" altLang="en-US" sz="2800" dirty="0" smtClean="0">
              <a:solidFill>
                <a:srgbClr val="0000FF"/>
              </a:solidFill>
              <a:ea typeface="MS PGothic" charset="-128"/>
            </a:endParaRPr>
          </a:p>
        </p:txBody>
      </p:sp>
      <p:sp>
        <p:nvSpPr>
          <p:cNvPr id="7171" name="Rectangle 5"/>
          <p:cNvSpPr>
            <a:spLocks noChangeArrowheads="1"/>
          </p:cNvSpPr>
          <p:nvPr/>
        </p:nvSpPr>
        <p:spPr bwMode="auto">
          <a:xfrm>
            <a:off x="3429000" y="6821488"/>
            <a:ext cx="6118225" cy="96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15" tIns="65308" rIns="130615" bIns="65308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endParaRPr kumimoji="1" lang="en-US" altLang="zh-CN">
              <a:latin typeface="Helvetica" charset="0"/>
            </a:endParaRPr>
          </a:p>
          <a:p>
            <a:endParaRPr kumimoji="1" lang="en-US" altLang="zh-CN">
              <a:latin typeface="Helvetica" charset="0"/>
            </a:endParaRPr>
          </a:p>
          <a:p>
            <a:endParaRPr kumimoji="1" lang="en-US" altLang="zh-CN">
              <a:latin typeface="Helvetic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Mutex</a:t>
            </a:r>
            <a:r>
              <a:rPr kumimoji="1" lang="en-US" altLang="zh-CN" dirty="0" smtClean="0"/>
              <a:t> Lock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0" y="1943100"/>
            <a:ext cx="6985000" cy="524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067" y="2944638"/>
            <a:ext cx="3236957" cy="3242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144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标题 1"/>
          <p:cNvSpPr>
            <a:spLocks noGrp="1"/>
          </p:cNvSpPr>
          <p:nvPr>
            <p:ph type="title"/>
          </p:nvPr>
        </p:nvSpPr>
        <p:spPr>
          <a:xfrm>
            <a:off x="0" y="333312"/>
            <a:ext cx="12344400" cy="768350"/>
          </a:xfrm>
        </p:spPr>
        <p:txBody>
          <a:bodyPr/>
          <a:lstStyle/>
          <a:p>
            <a:r>
              <a:rPr kumimoji="1" lang="en-US" altLang="zh-CN" dirty="0" err="1" smtClean="0">
                <a:ea typeface="MS PGothic" charset="-128"/>
              </a:rPr>
              <a:t>Mutex</a:t>
            </a:r>
            <a:r>
              <a:rPr kumimoji="1" lang="zh-CN" altLang="en-US" dirty="0" smtClean="0">
                <a:ea typeface="MS PGothic" charset="-128"/>
              </a:rPr>
              <a:t> </a:t>
            </a:r>
            <a:r>
              <a:rPr kumimoji="1" lang="en-US" altLang="zh-CN" dirty="0" smtClean="0">
                <a:ea typeface="MS PGothic" charset="-128"/>
              </a:rPr>
              <a:t>Lock</a:t>
            </a:r>
            <a:endParaRPr kumimoji="1" lang="zh-CN" altLang="en-US" dirty="0">
              <a:ea typeface="MS PGothic" charset="-128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204" y="2468880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332" y="2468880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278" y="5870448"/>
            <a:ext cx="1387716" cy="138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726" y="5870449"/>
            <a:ext cx="1387716" cy="138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2644127" y="1945660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0000FF"/>
                </a:solidFill>
              </a:rPr>
              <a:t>Room_A</a:t>
            </a:r>
            <a:endParaRPr kumimoji="1" lang="zh-CN" altLang="en-US" sz="2800" b="1" dirty="0">
              <a:solidFill>
                <a:srgbClr val="0000FF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71235" y="1945660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0000FF"/>
                </a:solidFill>
              </a:rPr>
              <a:t>Room_B</a:t>
            </a:r>
            <a:endParaRPr kumimoji="1" lang="zh-CN" altLang="en-US" sz="2800" b="1" dirty="0">
              <a:solidFill>
                <a:srgbClr val="0000F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17565" y="7322264"/>
            <a:ext cx="214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 smtClean="0">
                <a:solidFill>
                  <a:srgbClr val="FF0000"/>
                </a:solidFill>
              </a:rPr>
              <a:t>Key_B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24252" y="7303166"/>
            <a:ext cx="1316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smtClean="0">
                <a:solidFill>
                  <a:srgbClr val="FF0000"/>
                </a:solidFill>
              </a:rPr>
              <a:t>Key_A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71235" y="6164393"/>
            <a:ext cx="36393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rgbClr val="00B0F0"/>
                </a:solidFill>
              </a:rPr>
              <a:t>Acquire</a:t>
            </a:r>
            <a:r>
              <a:rPr kumimoji="1" lang="zh-CN" altLang="en-US" sz="4000" b="1" dirty="0" smtClean="0">
                <a:solidFill>
                  <a:srgbClr val="00B0F0"/>
                </a:solidFill>
              </a:rPr>
              <a:t>（）</a:t>
            </a:r>
          </a:p>
          <a:p>
            <a:r>
              <a:rPr kumimoji="1" lang="en-US" altLang="zh-CN" sz="4000" b="1" dirty="0" smtClean="0">
                <a:solidFill>
                  <a:srgbClr val="00B0F0"/>
                </a:solidFill>
              </a:rPr>
              <a:t>Release</a:t>
            </a:r>
            <a:r>
              <a:rPr kumimoji="1" lang="zh-CN" altLang="en-US" sz="4000" b="1" dirty="0" smtClean="0">
                <a:solidFill>
                  <a:srgbClr val="00B0F0"/>
                </a:solidFill>
              </a:rPr>
              <a:t>（）</a:t>
            </a:r>
            <a:endParaRPr kumimoji="1" lang="zh-CN" altLang="en-US" sz="4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871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标题 1"/>
          <p:cNvSpPr>
            <a:spLocks noGrp="1"/>
          </p:cNvSpPr>
          <p:nvPr>
            <p:ph type="title"/>
          </p:nvPr>
        </p:nvSpPr>
        <p:spPr>
          <a:xfrm>
            <a:off x="0" y="333312"/>
            <a:ext cx="12344400" cy="768350"/>
          </a:xfrm>
        </p:spPr>
        <p:txBody>
          <a:bodyPr/>
          <a:lstStyle/>
          <a:p>
            <a:r>
              <a:rPr kumimoji="1" lang="en-US" altLang="zh-CN" smtClean="0">
                <a:ea typeface="MS PGothic" charset="-128"/>
              </a:rPr>
              <a:t>Semaphore</a:t>
            </a:r>
            <a:endParaRPr kumimoji="1" lang="zh-CN" altLang="en-US" dirty="0">
              <a:ea typeface="MS PGothic" charset="-128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587" y="2414016"/>
            <a:ext cx="6600065" cy="4956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7816297" y="4430375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824" y="3740805"/>
            <a:ext cx="14224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6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标题 1"/>
          <p:cNvSpPr>
            <a:spLocks noGrp="1"/>
          </p:cNvSpPr>
          <p:nvPr>
            <p:ph type="title"/>
          </p:nvPr>
        </p:nvSpPr>
        <p:spPr>
          <a:xfrm>
            <a:off x="0" y="333312"/>
            <a:ext cx="12344400" cy="768350"/>
          </a:xfrm>
        </p:spPr>
        <p:txBody>
          <a:bodyPr/>
          <a:lstStyle/>
          <a:p>
            <a:r>
              <a:rPr kumimoji="1" lang="en-US" altLang="zh-CN" smtClean="0">
                <a:ea typeface="MS PGothic" charset="-128"/>
              </a:rPr>
              <a:t>Semaphore</a:t>
            </a:r>
            <a:endParaRPr kumimoji="1" lang="zh-CN" altLang="en-US" dirty="0">
              <a:ea typeface="MS PGothic" charset="-128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204" y="2468880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332" y="2468880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2644127" y="1945660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FF730C"/>
                </a:solidFill>
              </a:rPr>
              <a:t>Room_A</a:t>
            </a:r>
            <a:endParaRPr kumimoji="1" lang="zh-CN" altLang="en-US" sz="2800" b="1" dirty="0">
              <a:solidFill>
                <a:srgbClr val="FF730C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71235" y="1945660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00B050"/>
                </a:solidFill>
              </a:rPr>
              <a:t>Room_B</a:t>
            </a:r>
            <a:endParaRPr kumimoji="1" lang="zh-CN" altLang="en-US" sz="2800" b="1" dirty="0">
              <a:solidFill>
                <a:srgbClr val="00B05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23289" y="3374433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194719" y="3374433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026" name="Picture 2" descr="https://gimg2.baidu.com/image_search/src=http%3A%2F%2Fimg1.goepe.com%2F201301%2F1359529541_9857.jpg&amp;refer=http%3A%2F%2Fimg1.goepe.com&amp;app=2002&amp;size=f9999,10000&amp;q=a80&amp;n=0&amp;g=0n&amp;fmt=jpeg?sec=1621409925&amp;t=4806dcffab1744403c723e2f24ec0c3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1619" y="5086403"/>
            <a:ext cx="1151273" cy="258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147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Semaphore</a:t>
            </a:r>
          </a:p>
        </p:txBody>
      </p:sp>
      <p:sp>
        <p:nvSpPr>
          <p:cNvPr id="645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882438" cy="70056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800" b="1" dirty="0">
                <a:solidFill>
                  <a:srgbClr val="0033CC"/>
                </a:solidFill>
                <a:ea typeface="MS PGothic" charset="-128"/>
              </a:rPr>
              <a:t>Semaphore </a:t>
            </a:r>
            <a:r>
              <a:rPr lang="en-US" altLang="zh-CN" sz="2800" b="1" i="1" dirty="0">
                <a:solidFill>
                  <a:srgbClr val="0033CC"/>
                </a:solidFill>
                <a:ea typeface="MS PGothic" charset="-128"/>
              </a:rPr>
              <a:t>S</a:t>
            </a:r>
            <a:r>
              <a:rPr lang="en-US" altLang="zh-CN" sz="2800" b="1" dirty="0">
                <a:solidFill>
                  <a:srgbClr val="0033CC"/>
                </a:solidFill>
                <a:ea typeface="MS PGothic" charset="-128"/>
              </a:rPr>
              <a:t> – integer variable</a:t>
            </a:r>
          </a:p>
          <a:p>
            <a:pPr>
              <a:lnSpc>
                <a:spcPct val="90000"/>
              </a:lnSpc>
            </a:pPr>
            <a:endParaRPr lang="zh-CN" altLang="en-US" sz="2800" dirty="0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zh-CN" sz="2800" dirty="0">
                <a:ea typeface="MS PGothic" charset="-128"/>
              </a:rPr>
              <a:t>Two standard operations </a:t>
            </a:r>
            <a:r>
              <a:rPr lang="en-US" altLang="zh-CN" sz="2800" dirty="0">
                <a:solidFill>
                  <a:srgbClr val="000000"/>
                </a:solidFill>
                <a:ea typeface="MS PGothic" charset="-128"/>
              </a:rPr>
              <a:t>modify </a:t>
            </a:r>
            <a:r>
              <a:rPr lang="en-US" altLang="zh-CN" sz="2800" b="1" i="1" dirty="0">
                <a:solidFill>
                  <a:srgbClr val="000000"/>
                </a:solidFill>
                <a:ea typeface="MS PGothic" charset="-128"/>
              </a:rPr>
              <a:t>S</a:t>
            </a:r>
            <a:r>
              <a:rPr lang="en-US" altLang="zh-CN" sz="2800" dirty="0">
                <a:solidFill>
                  <a:srgbClr val="000000"/>
                </a:solidFill>
                <a:ea typeface="MS PGothic" charset="-128"/>
              </a:rPr>
              <a:t>: </a:t>
            </a:r>
            <a:endParaRPr lang="zh-CN" altLang="en-US" sz="2800" dirty="0">
              <a:solidFill>
                <a:srgbClr val="000000"/>
              </a:solidFill>
              <a:ea typeface="MS PGothic" charset="-128"/>
            </a:endParaRPr>
          </a:p>
          <a:p>
            <a:pPr lvl="1">
              <a:lnSpc>
                <a:spcPct val="90000"/>
              </a:lnSpc>
            </a:pPr>
            <a:r>
              <a:rPr lang="en-US" altLang="zh-CN" sz="2800" b="1" dirty="0">
                <a:solidFill>
                  <a:srgbClr val="000000"/>
                </a:solidFill>
                <a:latin typeface="Courier New" charset="0"/>
                <a:ea typeface="MS PGothic" charset="-128"/>
              </a:rPr>
              <a:t>wait()</a:t>
            </a:r>
            <a:r>
              <a:rPr lang="en-US" altLang="zh-CN" sz="2800" dirty="0">
                <a:solidFill>
                  <a:srgbClr val="000000"/>
                </a:solidFill>
                <a:ea typeface="MS PGothic" charset="-128"/>
              </a:rPr>
              <a:t> and </a:t>
            </a:r>
            <a:r>
              <a:rPr lang="en-US" altLang="zh-CN" sz="2800" b="1" dirty="0">
                <a:solidFill>
                  <a:srgbClr val="000000"/>
                </a:solidFill>
                <a:latin typeface="Courier New" charset="0"/>
                <a:ea typeface="MS PGothic" charset="-128"/>
              </a:rPr>
              <a:t>signal()</a:t>
            </a:r>
          </a:p>
          <a:p>
            <a:pPr lvl="1">
              <a:lnSpc>
                <a:spcPct val="90000"/>
              </a:lnSpc>
            </a:pPr>
            <a:r>
              <a:rPr lang="en-US" altLang="zh-CN" sz="2800" dirty="0">
                <a:ea typeface="MS PGothic" charset="-128"/>
              </a:rPr>
              <a:t>Originally called </a:t>
            </a:r>
            <a:r>
              <a:rPr lang="en-US" altLang="zh-CN" sz="2800" b="1" dirty="0">
                <a:solidFill>
                  <a:srgbClr val="000000"/>
                </a:solidFill>
                <a:latin typeface="Courier New" charset="0"/>
                <a:ea typeface="MS PGothic" charset="-128"/>
              </a:rPr>
              <a:t>P()</a:t>
            </a:r>
            <a:r>
              <a:rPr lang="en-US" altLang="zh-CN" sz="2800" dirty="0">
                <a:ea typeface="MS PGothic" charset="-128"/>
              </a:rPr>
              <a:t> and </a:t>
            </a:r>
            <a:r>
              <a:rPr lang="en-US" altLang="zh-CN" sz="2800" b="1" dirty="0">
                <a:solidFill>
                  <a:srgbClr val="000000"/>
                </a:solidFill>
                <a:latin typeface="Courier New" charset="0"/>
                <a:ea typeface="MS PGothic" charset="-128"/>
              </a:rPr>
              <a:t>V()  </a:t>
            </a:r>
            <a:endParaRPr lang="zh-CN" altLang="en-US" sz="2800" b="1" dirty="0">
              <a:solidFill>
                <a:srgbClr val="000000"/>
              </a:solidFill>
              <a:latin typeface="Courier New" charset="0"/>
              <a:ea typeface="MS PGothic" charset="-128"/>
            </a:endParaRPr>
          </a:p>
          <a:p>
            <a:pPr lvl="2">
              <a:lnSpc>
                <a:spcPct val="90000"/>
              </a:lnSpc>
            </a:pPr>
            <a:r>
              <a:rPr lang="en-US" altLang="zh-CN" sz="2800" b="1" dirty="0" err="1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Proberen</a:t>
            </a:r>
            <a:r>
              <a:rPr lang="en-US" altLang="zh-CN" sz="2800" b="1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: </a:t>
            </a:r>
            <a:r>
              <a:rPr lang="en-US" altLang="zh-CN" sz="2800" b="1" dirty="0" smtClean="0">
                <a:latin typeface="Courier New" charset="0"/>
                <a:ea typeface="MS PGothic" charset="-128"/>
              </a:rPr>
              <a:t>test</a:t>
            </a:r>
            <a:endParaRPr lang="zh-CN" altLang="en-US" sz="2800" b="1" dirty="0" smtClean="0">
              <a:latin typeface="Courier New" charset="0"/>
              <a:ea typeface="MS PGothic" charset="-128"/>
            </a:endParaRPr>
          </a:p>
          <a:p>
            <a:pPr lvl="2">
              <a:lnSpc>
                <a:spcPct val="90000"/>
              </a:lnSpc>
            </a:pPr>
            <a:r>
              <a:rPr lang="en-US" altLang="zh-CN" sz="2800" b="1" dirty="0" err="1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Verhogen</a:t>
            </a:r>
            <a:r>
              <a:rPr lang="en-US" altLang="zh-CN" sz="2800" b="1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: </a:t>
            </a:r>
            <a:r>
              <a:rPr lang="en-US" altLang="zh-CN" sz="2800" b="1" dirty="0" smtClean="0">
                <a:latin typeface="Courier New" charset="0"/>
                <a:ea typeface="MS PGothic" charset="-128"/>
              </a:rPr>
              <a:t>increment</a:t>
            </a:r>
            <a:endParaRPr lang="en-US" altLang="zh-CN" sz="2800" b="1" dirty="0">
              <a:latin typeface="Courier New" charset="0"/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57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427163" y="5523040"/>
            <a:ext cx="8740775" cy="2925762"/>
          </a:xfrm>
          <a:prstGeom prst="rect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zh-CN" altLang="en-US"/>
          </a:p>
        </p:txBody>
      </p:sp>
      <p:sp>
        <p:nvSpPr>
          <p:cNvPr id="2" name="矩形 1"/>
          <p:cNvSpPr/>
          <p:nvPr/>
        </p:nvSpPr>
        <p:spPr bwMode="auto">
          <a:xfrm>
            <a:off x="1427163" y="2084515"/>
            <a:ext cx="8740775" cy="3163887"/>
          </a:xfrm>
          <a:prstGeom prst="rect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zh-CN" altLang="en-US"/>
          </a:p>
        </p:txBody>
      </p:sp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ea typeface="MS PGothic" charset="-128"/>
              </a:rPr>
              <a:t>Implementation of Semaphore</a:t>
            </a:r>
            <a:endParaRPr lang="en-US" altLang="zh-CN" dirty="0">
              <a:ea typeface="MS PGothic" charset="-128"/>
            </a:endParaRPr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882438" cy="6230429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endParaRPr lang="en-US" altLang="zh-CN" sz="2300" dirty="0">
              <a:solidFill>
                <a:srgbClr val="FF0000"/>
              </a:solidFill>
              <a:ea typeface="MS PGothic" charset="-128"/>
            </a:endParaRP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wait(S) 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{ 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    while(S &lt;= 0); // busy wait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    S--;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}</a:t>
            </a:r>
            <a:endParaRPr lang="zh-CN" altLang="en-US" sz="2800" b="1" dirty="0">
              <a:latin typeface="Courier New" charset="0"/>
              <a:ea typeface="MS PGothic" charset="-128"/>
              <a:sym typeface="Symbol" charset="2"/>
            </a:endParaRPr>
          </a:p>
          <a:p>
            <a:pPr lvl="1">
              <a:lnSpc>
                <a:spcPct val="90000"/>
              </a:lnSpc>
              <a:buFont typeface="Monotype Sorts" charset="2"/>
              <a:buNone/>
            </a:pPr>
            <a:endParaRPr lang="zh-CN" altLang="en-US" sz="2800" b="1" dirty="0">
              <a:latin typeface="Courier New" charset="0"/>
              <a:ea typeface="MS PGothic" charset="-128"/>
              <a:sym typeface="Symbol" charset="2"/>
            </a:endParaRPr>
          </a:p>
          <a:p>
            <a:pPr lvl="1">
              <a:lnSpc>
                <a:spcPct val="90000"/>
              </a:lnSpc>
              <a:buFont typeface="Monotype Sorts" charset="2"/>
              <a:buNone/>
            </a:pPr>
            <a:endParaRPr lang="en-US" altLang="zh-CN" sz="2800" b="1" dirty="0">
              <a:latin typeface="Courier New" charset="0"/>
              <a:ea typeface="MS PGothic" charset="-128"/>
              <a:sym typeface="Symbol" charset="2"/>
            </a:endParaRP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signal(S) 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{ 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    S++;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zh-CN" sz="2800" b="1" dirty="0">
                <a:latin typeface="Courier New" charset="0"/>
                <a:ea typeface="MS PGothic" charset="-128"/>
                <a:sym typeface="Symbol" charset="2"/>
              </a:rPr>
              <a:t>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0282937" y="4821777"/>
            <a:ext cx="3026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FF0000"/>
                </a:solidFill>
              </a:rPr>
              <a:t>Problem??</a:t>
            </a:r>
            <a:endParaRPr kumimoji="1" lang="zh-CN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26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Semaphore with busy waiting</a:t>
            </a:r>
          </a:p>
        </p:txBody>
      </p:sp>
      <p:pic>
        <p:nvPicPr>
          <p:cNvPr id="70658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625" y="2281238"/>
            <a:ext cx="11712575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562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ChangeArrowheads="1"/>
          </p:cNvSpPr>
          <p:nvPr>
            <p:ph type="title"/>
          </p:nvPr>
        </p:nvSpPr>
        <p:spPr>
          <a:xfrm>
            <a:off x="331280" y="278384"/>
            <a:ext cx="12534900" cy="7747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with</a:t>
            </a:r>
            <a:r>
              <a:rPr lang="zh-CN" altLang="en-US" sz="4000" dirty="0">
                <a:ea typeface="MS PGothic" charset="-128"/>
              </a:rPr>
              <a:t> </a:t>
            </a:r>
            <a:r>
              <a:rPr lang="en-US" altLang="zh-CN" sz="4000" dirty="0">
                <a:ea typeface="MS PGothic" charset="-128"/>
              </a:rPr>
              <a:t>no Busy Waiting</a:t>
            </a:r>
          </a:p>
        </p:txBody>
      </p:sp>
      <p:sp>
        <p:nvSpPr>
          <p:cNvPr id="727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89275" y="2771775"/>
            <a:ext cx="7499350" cy="3797300"/>
          </a:xfrm>
        </p:spPr>
        <p:txBody>
          <a:bodyPr/>
          <a:lstStyle/>
          <a:p>
            <a:pPr marL="0" indent="0">
              <a:buFont typeface="Monotype Sorts" charset="2"/>
              <a:buNone/>
            </a:pPr>
            <a:r>
              <a:rPr lang="en-US" altLang="zh-CN" sz="3600" b="1">
                <a:latin typeface="Courier New" charset="0"/>
                <a:ea typeface="MS PGothic" charset="-128"/>
              </a:rPr>
              <a:t>typedef struct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600" b="1">
                <a:latin typeface="Courier New" charset="0"/>
                <a:ea typeface="MS PGothic" charset="-128"/>
              </a:rPr>
              <a:t>{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600" b="1">
                <a:latin typeface="Courier New" charset="0"/>
                <a:ea typeface="MS PGothic" charset="-128"/>
              </a:rPr>
              <a:t>   </a:t>
            </a:r>
            <a:r>
              <a:rPr lang="en-US" altLang="zh-CN" sz="36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int value;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6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   struct process *list;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600" b="1">
                <a:latin typeface="Courier New" charset="0"/>
                <a:ea typeface="MS PGothic" charset="-128"/>
              </a:rPr>
              <a:t>} semaphore; </a:t>
            </a:r>
          </a:p>
        </p:txBody>
      </p:sp>
    </p:spTree>
    <p:extLst>
      <p:ext uri="{BB962C8B-B14F-4D97-AF65-F5344CB8AC3E}">
        <p14:creationId xmlns:p14="http://schemas.microsoft.com/office/powerpoint/2010/main" val="143977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" y="163731"/>
            <a:ext cx="12534900" cy="7747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with</a:t>
            </a:r>
            <a:r>
              <a:rPr lang="zh-CN" altLang="en-US" sz="4000" dirty="0">
                <a:ea typeface="MS PGothic" charset="-128"/>
              </a:rPr>
              <a:t> </a:t>
            </a:r>
            <a:r>
              <a:rPr lang="en-US" altLang="zh-CN" sz="4000" dirty="0">
                <a:ea typeface="MS PGothic" charset="-128"/>
              </a:rPr>
              <a:t>no Busy Waiting</a:t>
            </a:r>
          </a:p>
        </p:txBody>
      </p:sp>
      <p:sp>
        <p:nvSpPr>
          <p:cNvPr id="747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95588" y="2163763"/>
            <a:ext cx="9767887" cy="5773737"/>
          </a:xfrm>
        </p:spPr>
        <p:txBody>
          <a:bodyPr/>
          <a:lstStyle/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wait(semaphore *S)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{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S-&gt;value--;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if(S-&gt;value </a:t>
            </a:r>
            <a:r>
              <a:rPr lang="en-US" altLang="zh-CN" sz="3200" b="1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3200" b="1" dirty="0" smtClean="0">
                <a:latin typeface="Courier New" charset="0"/>
                <a:ea typeface="MS PGothic" charset="-128"/>
              </a:rPr>
              <a:t> </a:t>
            </a:r>
            <a:r>
              <a:rPr lang="en-US" altLang="zh-CN" sz="3200" b="1" dirty="0">
                <a:latin typeface="Courier New" charset="0"/>
                <a:ea typeface="MS PGothic" charset="-128"/>
              </a:rPr>
              <a:t>0)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{</a:t>
            </a:r>
            <a:br>
              <a:rPr lang="en-US" altLang="zh-CN" sz="3200" b="1" dirty="0">
                <a:latin typeface="Courier New" charset="0"/>
                <a:ea typeface="MS PGothic" charset="-128"/>
              </a:rPr>
            </a:br>
            <a:r>
              <a:rPr lang="en-US" altLang="zh-CN" sz="3200" b="1" dirty="0">
                <a:solidFill>
                  <a:srgbClr val="0033CC"/>
                </a:solidFill>
                <a:latin typeface="Courier New" charset="0"/>
                <a:ea typeface="MS PGothic" charset="-128"/>
              </a:rPr>
              <a:t>      add this process to S-&gt;list;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solidFill>
                  <a:srgbClr val="0033CC"/>
                </a:solidFill>
                <a:latin typeface="Courier New" charset="0"/>
                <a:ea typeface="MS PGothic" charset="-128"/>
              </a:rPr>
              <a:t>      block();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}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}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421184" y="4114800"/>
            <a:ext cx="839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rgbClr val="FF0000"/>
                </a:solidFill>
              </a:rPr>
              <a:t>&lt;</a:t>
            </a:r>
            <a:endParaRPr kumimoji="1" lang="zh-CN" alt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96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04102"/>
            <a:ext cx="12534900" cy="7747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with</a:t>
            </a:r>
            <a:r>
              <a:rPr lang="zh-CN" altLang="en-US" sz="4000" dirty="0">
                <a:ea typeface="MS PGothic" charset="-128"/>
              </a:rPr>
              <a:t> </a:t>
            </a:r>
            <a:r>
              <a:rPr lang="en-US" altLang="zh-CN" sz="4000" dirty="0">
                <a:ea typeface="MS PGothic" charset="-128"/>
              </a:rPr>
              <a:t>no Busy Waiting</a:t>
            </a:r>
          </a:p>
        </p:txBody>
      </p:sp>
      <p:sp>
        <p:nvSpPr>
          <p:cNvPr id="768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9838" y="2054225"/>
            <a:ext cx="9677400" cy="5956300"/>
          </a:xfrm>
        </p:spPr>
        <p:txBody>
          <a:bodyPr/>
          <a:lstStyle/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signal(semaphore *S)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{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S-&gt;value++;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if(S-&gt;</a:t>
            </a:r>
            <a:r>
              <a:rPr lang="en-US" altLang="zh-CN" sz="3200" b="1" dirty="0" smtClean="0">
                <a:latin typeface="Courier New" charset="0"/>
                <a:ea typeface="MS PGothic" charset="-128"/>
              </a:rPr>
              <a:t>value    0</a:t>
            </a:r>
            <a:r>
              <a:rPr lang="en-US" altLang="zh-CN" sz="3200" b="1" dirty="0">
                <a:latin typeface="Courier New" charset="0"/>
                <a:ea typeface="MS PGothic" charset="-128"/>
              </a:rPr>
              <a:t>)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{</a:t>
            </a:r>
            <a:br>
              <a:rPr lang="en-US" altLang="zh-CN" sz="3200" b="1" dirty="0">
                <a:latin typeface="Courier New" charset="0"/>
                <a:ea typeface="MS PGothic" charset="-128"/>
              </a:rPr>
            </a:br>
            <a:r>
              <a:rPr lang="en-US" altLang="zh-CN" sz="3200" b="1" dirty="0">
                <a:latin typeface="Courier New" charset="0"/>
                <a:ea typeface="MS PGothic" charset="-128"/>
              </a:rPr>
              <a:t>      </a:t>
            </a:r>
            <a:r>
              <a:rPr lang="en-US" altLang="zh-CN" sz="3200" b="1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remove a process P from S-&gt;list;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  wakeup(P);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   } </a:t>
            </a:r>
          </a:p>
          <a:p>
            <a:pPr marL="0" indent="0">
              <a:buFont typeface="Monotype Sorts" charset="2"/>
              <a:buNone/>
            </a:pPr>
            <a:r>
              <a:rPr lang="en-US" altLang="zh-CN" sz="3200" b="1" dirty="0">
                <a:latin typeface="Courier New" charset="0"/>
                <a:ea typeface="MS PGothic" charset="-128"/>
              </a:rPr>
              <a:t>}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037136" y="4005072"/>
            <a:ext cx="158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rgbClr val="FF0000"/>
                </a:solidFill>
              </a:rPr>
              <a:t>&lt;=</a:t>
            </a:r>
            <a:endParaRPr kumimoji="1" lang="zh-CN" alt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30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Objectives</a:t>
            </a:r>
          </a:p>
        </p:txBody>
      </p:sp>
      <p:sp>
        <p:nvSpPr>
          <p:cNvPr id="9218" name="Content Placeholder 2"/>
          <p:cNvSpPr>
            <a:spLocks noGrp="1"/>
          </p:cNvSpPr>
          <p:nvPr>
            <p:ph idx="1"/>
          </p:nvPr>
        </p:nvSpPr>
        <p:spPr>
          <a:xfrm>
            <a:off x="1209675" y="1644650"/>
            <a:ext cx="11518900" cy="6040438"/>
          </a:xfrm>
        </p:spPr>
        <p:txBody>
          <a:bodyPr/>
          <a:lstStyle/>
          <a:p>
            <a:r>
              <a:rPr lang="en-US" altLang="zh-CN" sz="3200" dirty="0">
                <a:ea typeface="MS PGothic" charset="-128"/>
              </a:rPr>
              <a:t>To </a:t>
            </a:r>
            <a:r>
              <a:rPr lang="en-US" altLang="zh-CN" sz="3200" dirty="0" smtClean="0">
                <a:ea typeface="MS PGothic" charset="-128"/>
              </a:rPr>
              <a:t>present hardware </a:t>
            </a:r>
            <a:r>
              <a:rPr lang="en-US" altLang="zh-CN" sz="3200" dirty="0">
                <a:ea typeface="MS PGothic" charset="-128"/>
              </a:rPr>
              <a:t>solutions of the critical-section problem</a:t>
            </a:r>
          </a:p>
          <a:p>
            <a:r>
              <a:rPr lang="en-US" altLang="zh-CN" sz="3200" dirty="0">
                <a:solidFill>
                  <a:srgbClr val="0000FF"/>
                </a:solidFill>
                <a:ea typeface="MS PGothic" charset="-128"/>
              </a:rPr>
              <a:t>To explore several tools that are used to solve process synchronization </a:t>
            </a:r>
            <a:r>
              <a:rPr lang="en-US" altLang="zh-CN" sz="3200" dirty="0" smtClean="0">
                <a:solidFill>
                  <a:srgbClr val="0000FF"/>
                </a:solidFill>
                <a:ea typeface="MS PGothic" charset="-128"/>
              </a:rPr>
              <a:t>problems</a:t>
            </a:r>
          </a:p>
          <a:p>
            <a:r>
              <a:rPr lang="en-US" altLang="zh-CN" sz="3200" dirty="0" smtClean="0">
                <a:solidFill>
                  <a:srgbClr val="0000FF"/>
                </a:solidFill>
                <a:ea typeface="MS PGothic" charset="-128"/>
              </a:rPr>
              <a:t>To </a:t>
            </a:r>
            <a:r>
              <a:rPr lang="en-US" altLang="zh-CN" sz="3200" dirty="0">
                <a:solidFill>
                  <a:srgbClr val="0000FF"/>
                </a:solidFill>
                <a:ea typeface="MS PGothic" charset="-128"/>
              </a:rPr>
              <a:t>examine several classical process-synchronization </a:t>
            </a:r>
            <a:r>
              <a:rPr lang="en-US" altLang="zh-CN" sz="3200" dirty="0" smtClean="0">
                <a:solidFill>
                  <a:srgbClr val="0000FF"/>
                </a:solidFill>
                <a:ea typeface="MS PGothic" charset="-128"/>
              </a:rPr>
              <a:t>problems</a:t>
            </a:r>
            <a:endParaRPr lang="en-US" altLang="zh-CN" sz="3200" dirty="0">
              <a:solidFill>
                <a:srgbClr val="0000FF"/>
              </a:solidFill>
              <a:ea typeface="MS PGothic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ChangeArrowheads="1"/>
          </p:cNvSpPr>
          <p:nvPr>
            <p:ph type="title"/>
          </p:nvPr>
        </p:nvSpPr>
        <p:spPr>
          <a:xfrm>
            <a:off x="228029" y="240284"/>
            <a:ext cx="12115800" cy="8128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with no Busy Waiting </a:t>
            </a:r>
          </a:p>
        </p:txBody>
      </p:sp>
      <p:sp>
        <p:nvSpPr>
          <p:cNvPr id="788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66825" y="1900238"/>
            <a:ext cx="11261725" cy="6267450"/>
          </a:xfrm>
        </p:spPr>
        <p:txBody>
          <a:bodyPr/>
          <a:lstStyle/>
          <a:p>
            <a:r>
              <a:rPr lang="en-US" altLang="zh-CN" sz="2800" dirty="0">
                <a:ea typeface="MS PGothic" charset="-128"/>
              </a:rPr>
              <a:t>With each semaphore there is </a:t>
            </a:r>
            <a:r>
              <a:rPr lang="en-US" altLang="zh-CN" sz="2800" b="1" dirty="0">
                <a:solidFill>
                  <a:srgbClr val="0033CC"/>
                </a:solidFill>
                <a:ea typeface="MS PGothic" charset="-128"/>
              </a:rPr>
              <a:t>an associated waiting </a:t>
            </a:r>
            <a:r>
              <a:rPr lang="en-US" altLang="zh-CN" sz="2800" b="1" dirty="0" smtClean="0">
                <a:solidFill>
                  <a:srgbClr val="0033CC"/>
                </a:solidFill>
                <a:ea typeface="MS PGothic" charset="-128"/>
              </a:rPr>
              <a:t>queue</a:t>
            </a:r>
          </a:p>
          <a:p>
            <a:endParaRPr lang="en-US" altLang="zh-CN" sz="2800" b="1" dirty="0">
              <a:solidFill>
                <a:srgbClr val="0033CC"/>
              </a:solidFill>
              <a:ea typeface="MS PGothic" charset="-128"/>
            </a:endParaRPr>
          </a:p>
          <a:p>
            <a:r>
              <a:rPr lang="en-US" altLang="zh-CN" sz="2800" dirty="0">
                <a:ea typeface="MS PGothic" charset="-128"/>
              </a:rPr>
              <a:t>Each entry in a waiting queue has two data items:</a:t>
            </a:r>
          </a:p>
          <a:p>
            <a:pPr lvl="1"/>
            <a:r>
              <a:rPr lang="en-US" altLang="zh-CN" sz="2400" dirty="0">
                <a:ea typeface="MS PGothic" charset="-128"/>
              </a:rPr>
              <a:t>value (of type integer) </a:t>
            </a:r>
          </a:p>
          <a:p>
            <a:pPr lvl="1"/>
            <a:r>
              <a:rPr lang="en-US" altLang="zh-CN" sz="2400" dirty="0">
                <a:ea typeface="MS PGothic" charset="-128"/>
              </a:rPr>
              <a:t>pointer to next record in the list</a:t>
            </a:r>
          </a:p>
          <a:p>
            <a:pPr lvl="1">
              <a:buFont typeface="Monotype Sorts" charset="2"/>
              <a:buNone/>
            </a:pPr>
            <a:endParaRPr lang="en-US" altLang="zh-CN" sz="2800" dirty="0">
              <a:ea typeface="MS PGothic" charset="-128"/>
            </a:endParaRPr>
          </a:p>
          <a:p>
            <a:r>
              <a:rPr lang="en-US" altLang="zh-CN" sz="2800" dirty="0">
                <a:ea typeface="MS PGothic" charset="-128"/>
              </a:rPr>
              <a:t>Two operations:</a:t>
            </a:r>
          </a:p>
          <a:p>
            <a:pPr lvl="1"/>
            <a:r>
              <a:rPr lang="en-US" altLang="zh-CN" sz="2400" b="1" dirty="0">
                <a:solidFill>
                  <a:srgbClr val="3366FF"/>
                </a:solidFill>
                <a:ea typeface="MS PGothic" charset="-128"/>
              </a:rPr>
              <a:t>block</a:t>
            </a:r>
            <a:r>
              <a:rPr lang="en-US" altLang="zh-CN" sz="2400" dirty="0">
                <a:solidFill>
                  <a:srgbClr val="3366FF"/>
                </a:solidFill>
                <a:ea typeface="MS PGothic" charset="-128"/>
              </a:rPr>
              <a:t> </a:t>
            </a:r>
            <a:r>
              <a:rPr lang="en-US" altLang="zh-CN" sz="2400" dirty="0">
                <a:ea typeface="MS PGothic" charset="-128"/>
              </a:rPr>
              <a:t>– place the process invoking the operation on the appropriate waiting queue</a:t>
            </a:r>
          </a:p>
          <a:p>
            <a:pPr lvl="1"/>
            <a:r>
              <a:rPr lang="en-US" altLang="zh-CN" sz="2400" b="1" dirty="0">
                <a:solidFill>
                  <a:srgbClr val="3366FF"/>
                </a:solidFill>
                <a:ea typeface="MS PGothic" charset="-128"/>
              </a:rPr>
              <a:t>wakeup</a:t>
            </a:r>
            <a:r>
              <a:rPr lang="en-US" altLang="zh-CN" sz="2400" dirty="0">
                <a:solidFill>
                  <a:srgbClr val="3366FF"/>
                </a:solidFill>
                <a:ea typeface="MS PGothic" charset="-128"/>
              </a:rPr>
              <a:t> </a:t>
            </a:r>
            <a:r>
              <a:rPr lang="en-US" altLang="zh-CN" sz="2400" dirty="0">
                <a:ea typeface="MS PGothic" charset="-128"/>
              </a:rPr>
              <a:t>– remove one of processes in the waiting queue and place it in the ready queue</a:t>
            </a:r>
          </a:p>
          <a:p>
            <a:pPr>
              <a:buFont typeface="Monotype Sorts" charset="2"/>
              <a:buNone/>
            </a:pPr>
            <a:r>
              <a:rPr lang="en-US" altLang="zh-CN" dirty="0">
                <a:solidFill>
                  <a:srgbClr val="0000FF"/>
                </a:solidFill>
                <a:ea typeface="MS PGothic" charset="-128"/>
              </a:rPr>
              <a:t>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1658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Semaphore Implementation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0585450" cy="2671763"/>
          </a:xfrm>
        </p:spPr>
        <p:txBody>
          <a:bodyPr/>
          <a:lstStyle/>
          <a:p>
            <a:r>
              <a:rPr lang="en-US" altLang="zh-CN" sz="2800" dirty="0">
                <a:ea typeface="MS PGothic" charset="-128"/>
              </a:rPr>
              <a:t>Must guarantee that no two processes can execute 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wait() </a:t>
            </a:r>
            <a:r>
              <a:rPr lang="en-US" altLang="zh-CN" sz="2800" dirty="0">
                <a:ea typeface="MS PGothic" charset="-128"/>
              </a:rPr>
              <a:t>and 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signal() </a:t>
            </a:r>
            <a:r>
              <a:rPr lang="en-US" altLang="zh-CN" sz="2800" dirty="0">
                <a:ea typeface="MS PGothic" charset="-128"/>
              </a:rPr>
              <a:t>on the same semaphore at the same time</a:t>
            </a:r>
          </a:p>
          <a:p>
            <a:r>
              <a:rPr lang="en-US" altLang="zh-CN" sz="2800" dirty="0">
                <a:ea typeface="MS PGothic" charset="-128"/>
              </a:rPr>
              <a:t>Thus, implementation becomes the </a:t>
            </a:r>
            <a:r>
              <a:rPr lang="en-US" altLang="zh-CN" sz="2800" b="1" dirty="0">
                <a:solidFill>
                  <a:srgbClr val="0000FF"/>
                </a:solidFill>
                <a:ea typeface="MS PGothic" charset="-128"/>
              </a:rPr>
              <a:t>critical section problem </a:t>
            </a:r>
            <a:r>
              <a:rPr lang="en-US" altLang="zh-CN" sz="2800" dirty="0">
                <a:ea typeface="MS PGothic" charset="-128"/>
              </a:rPr>
              <a:t>where the wait and signal code are placed in the critical section</a:t>
            </a:r>
          </a:p>
          <a:p>
            <a:pPr>
              <a:buFont typeface="Monotype Sorts" charset="2"/>
              <a:buNone/>
            </a:pPr>
            <a:r>
              <a:rPr lang="en-US" altLang="zh-CN" dirty="0">
                <a:ea typeface="MS PGothic" charset="-128"/>
              </a:rPr>
              <a:t> </a:t>
            </a:r>
          </a:p>
          <a:p>
            <a:pPr lvl="1">
              <a:buFont typeface="Monotype Sorts" charset="2"/>
              <a:buNone/>
            </a:pPr>
            <a:endParaRPr lang="en-US" altLang="zh-CN" dirty="0"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509838" y="4316413"/>
            <a:ext cx="8774112" cy="4291012"/>
          </a:xfrm>
          <a:prstGeom prst="rect">
            <a:avLst/>
          </a:prstGeom>
          <a:solidFill>
            <a:schemeClr val="accent5"/>
          </a:solidFill>
          <a:ln>
            <a:solidFill>
              <a:srgbClr val="00B050"/>
            </a:solidFill>
          </a:ln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wait(semaphore *S)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{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   S-&gt;value--;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   if(S-&gt;value </a:t>
            </a:r>
            <a:r>
              <a:rPr lang="en-US" altLang="zh-CN" sz="2400" b="1" dirty="0" smtClean="0">
                <a:latin typeface="Courier New" charset="0"/>
                <a:ea typeface="MS PGothic" charset="-128"/>
              </a:rPr>
              <a:t>&lt; </a:t>
            </a:r>
            <a:r>
              <a:rPr lang="en-US" altLang="zh-CN" sz="2400" b="1" dirty="0">
                <a:latin typeface="Courier New" charset="0"/>
                <a:ea typeface="MS PGothic" charset="-128"/>
              </a:rPr>
              <a:t>0)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   {</a:t>
            </a:r>
            <a:br>
              <a:rPr lang="en-US" altLang="zh-CN" sz="2400" b="1" dirty="0">
                <a:latin typeface="Courier New" charset="0"/>
                <a:ea typeface="MS PGothic" charset="-128"/>
              </a:rPr>
            </a:br>
            <a:r>
              <a:rPr lang="en-US" altLang="zh-CN" sz="2400" b="1" dirty="0">
                <a:solidFill>
                  <a:srgbClr val="0033CC"/>
                </a:solidFill>
                <a:latin typeface="Courier New" charset="0"/>
                <a:ea typeface="MS PGothic" charset="-128"/>
              </a:rPr>
              <a:t>      </a:t>
            </a:r>
            <a:r>
              <a:rPr lang="en-US" altLang="zh-CN" sz="2400" b="1" dirty="0">
                <a:latin typeface="Courier New" charset="0"/>
                <a:ea typeface="MS PGothic" charset="-128"/>
              </a:rPr>
              <a:t>add this process to S-&gt;list;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      block();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   } </a:t>
            </a:r>
          </a:p>
          <a:p>
            <a:pPr marL="0" indent="0">
              <a:buNone/>
            </a:pPr>
            <a:r>
              <a:rPr lang="en-US" altLang="zh-CN" sz="2400" b="1" dirty="0">
                <a:latin typeface="Courier New" charset="0"/>
                <a:ea typeface="MS PGothic" charset="-128"/>
              </a:rPr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211312" y="5084064"/>
            <a:ext cx="3968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rgbClr val="FF0000"/>
                </a:solidFill>
              </a:rPr>
              <a:t>atomic</a:t>
            </a:r>
            <a:endParaRPr kumimoji="1" lang="zh-CN" alt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45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Semaphore Implementation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0585450" cy="2671763"/>
          </a:xfrm>
        </p:spPr>
        <p:txBody>
          <a:bodyPr/>
          <a:lstStyle/>
          <a:p>
            <a:r>
              <a:rPr lang="en-US" altLang="zh-CN" sz="2800" dirty="0">
                <a:ea typeface="MS PGothic" charset="-128"/>
              </a:rPr>
              <a:t>Must guarantee that no two processes can execute 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wait() </a:t>
            </a:r>
            <a:r>
              <a:rPr lang="en-US" altLang="zh-CN" sz="2800" dirty="0">
                <a:ea typeface="MS PGothic" charset="-128"/>
              </a:rPr>
              <a:t>and 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signal() </a:t>
            </a:r>
            <a:r>
              <a:rPr lang="en-US" altLang="zh-CN" sz="2800" dirty="0">
                <a:ea typeface="MS PGothic" charset="-128"/>
              </a:rPr>
              <a:t>on the same semaphore at the same time</a:t>
            </a:r>
          </a:p>
          <a:p>
            <a:r>
              <a:rPr lang="en-US" altLang="zh-CN" sz="2800" dirty="0">
                <a:ea typeface="MS PGothic" charset="-128"/>
              </a:rPr>
              <a:t>Thus, implementation becomes the </a:t>
            </a:r>
            <a:r>
              <a:rPr lang="en-US" altLang="zh-CN" sz="2800" b="1" dirty="0">
                <a:solidFill>
                  <a:srgbClr val="FF0000"/>
                </a:solidFill>
                <a:ea typeface="MS PGothic" charset="-128"/>
              </a:rPr>
              <a:t>critical section problem </a:t>
            </a:r>
            <a:r>
              <a:rPr lang="en-US" altLang="zh-CN" sz="2800" dirty="0">
                <a:ea typeface="MS PGothic" charset="-128"/>
              </a:rPr>
              <a:t>where the wait and signal code are placed in the critical section</a:t>
            </a:r>
          </a:p>
          <a:p>
            <a:pPr>
              <a:buFont typeface="Monotype Sorts" charset="2"/>
              <a:buNone/>
            </a:pPr>
            <a:r>
              <a:rPr lang="en-US" altLang="zh-CN" dirty="0">
                <a:ea typeface="MS PGothic" charset="-128"/>
              </a:rPr>
              <a:t> </a:t>
            </a:r>
          </a:p>
          <a:p>
            <a:pPr lvl="1">
              <a:buFont typeface="Monotype Sorts" charset="2"/>
              <a:buNone/>
            </a:pPr>
            <a:endParaRPr lang="en-US" altLang="zh-CN" dirty="0"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509838" y="4316413"/>
            <a:ext cx="8774112" cy="4291012"/>
          </a:xfrm>
          <a:prstGeom prst="rect">
            <a:avLst/>
          </a:prstGeom>
          <a:solidFill>
            <a:schemeClr val="accent5"/>
          </a:solidFill>
          <a:ln>
            <a:solidFill>
              <a:srgbClr val="00B050"/>
            </a:solidFill>
          </a:ln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signal(semaphore *S)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S-&gt;value++;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if(S-&gt;value &lt;= 0)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{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 remove a process P from S-&gt;list;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 wakeup(P);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}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11312" y="5084064"/>
            <a:ext cx="3968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rgbClr val="FF0000"/>
                </a:solidFill>
              </a:rPr>
              <a:t>atomic</a:t>
            </a:r>
            <a:endParaRPr kumimoji="1" lang="zh-CN" altLang="en-US" sz="3600" b="1" dirty="0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95124" y="3993247"/>
            <a:ext cx="1774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00B0F0"/>
                </a:solidFill>
              </a:rPr>
              <a:t>Hardware instruction</a:t>
            </a:r>
            <a:endParaRPr kumimoji="1"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95124" y="5492422"/>
            <a:ext cx="177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 smtClean="0">
                <a:solidFill>
                  <a:srgbClr val="00B0F0"/>
                </a:solidFill>
              </a:rPr>
              <a:t>Mutex</a:t>
            </a:r>
            <a:r>
              <a:rPr kumimoji="1" lang="en-US" altLang="zh-CN" b="1" dirty="0" smtClean="0">
                <a:solidFill>
                  <a:srgbClr val="00B0F0"/>
                </a:solidFill>
              </a:rPr>
              <a:t> lock</a:t>
            </a:r>
            <a:endParaRPr kumimoji="1"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795123" y="6714598"/>
            <a:ext cx="177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00B0F0"/>
                </a:solidFill>
              </a:rPr>
              <a:t>Semaphore</a:t>
            </a:r>
            <a:endParaRPr kumimoji="1" lang="zh-CN" altLang="en-US" b="1" dirty="0">
              <a:solidFill>
                <a:srgbClr val="00B0F0"/>
              </a:solidFill>
            </a:endParaRPr>
          </a:p>
        </p:txBody>
      </p:sp>
      <p:cxnSp>
        <p:nvCxnSpPr>
          <p:cNvPr id="4" name="直线箭头连接符 3"/>
          <p:cNvCxnSpPr/>
          <p:nvPr/>
        </p:nvCxnSpPr>
        <p:spPr bwMode="auto">
          <a:xfrm>
            <a:off x="12527280" y="4639578"/>
            <a:ext cx="0" cy="76765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直线箭头连接符 10"/>
          <p:cNvCxnSpPr/>
          <p:nvPr/>
        </p:nvCxnSpPr>
        <p:spPr bwMode="auto">
          <a:xfrm>
            <a:off x="12527280" y="5946947"/>
            <a:ext cx="0" cy="76765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62236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Demo of AB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is-IS" altLang="zh-CN" sz="2800" dirty="0" smtClean="0"/>
              <a:t>…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4522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Demo of ABC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C</a:t>
            </a:r>
          </a:p>
          <a:p>
            <a:r>
              <a:rPr lang="en-US" altLang="zh-CN" sz="2800" dirty="0" smtClean="0"/>
              <a:t>A</a:t>
            </a:r>
          </a:p>
          <a:p>
            <a:r>
              <a:rPr kumimoji="1" lang="en-US" altLang="zh-CN" sz="2800" dirty="0" smtClean="0"/>
              <a:t>C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A</a:t>
            </a:r>
          </a:p>
          <a:p>
            <a:r>
              <a:rPr lang="en-US" altLang="zh-CN" sz="2800" dirty="0" smtClean="0"/>
              <a:t>B</a:t>
            </a:r>
          </a:p>
          <a:p>
            <a:r>
              <a:rPr kumimoji="1" lang="en-US" altLang="zh-CN" sz="2800" dirty="0" smtClean="0"/>
              <a:t>C</a:t>
            </a:r>
          </a:p>
          <a:p>
            <a:r>
              <a:rPr lang="is-IS" altLang="zh-CN" sz="2800" dirty="0" smtClean="0"/>
              <a:t>…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241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/>
          </p:nvPr>
        </p:nvSpPr>
        <p:spPr>
          <a:xfrm>
            <a:off x="842963" y="577850"/>
            <a:ext cx="12801600" cy="6096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Type</a:t>
            </a:r>
          </a:p>
        </p:txBody>
      </p:sp>
      <p:sp>
        <p:nvSpPr>
          <p:cNvPr id="686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2287270"/>
          </a:xfrm>
        </p:spPr>
        <p:txBody>
          <a:bodyPr/>
          <a:lstStyle/>
          <a:p>
            <a:pPr>
              <a:tabLst>
                <a:tab pos="2862263" algn="ctr"/>
                <a:tab pos="6451600" algn="ctr"/>
              </a:tabLst>
            </a:pPr>
            <a:r>
              <a:rPr lang="en-US" altLang="zh-CN" sz="2800" b="1" dirty="0">
                <a:solidFill>
                  <a:srgbClr val="3366FF"/>
                </a:solidFill>
                <a:ea typeface="MS PGothic" charset="-128"/>
              </a:rPr>
              <a:t>Binary semaphore</a:t>
            </a:r>
            <a:endParaRPr lang="zh-CN" altLang="en-US" sz="2800" b="1" dirty="0">
              <a:solidFill>
                <a:srgbClr val="3366FF"/>
              </a:solidFill>
              <a:ea typeface="MS PGothic" charset="-128"/>
            </a:endParaRPr>
          </a:p>
          <a:p>
            <a:pPr lvl="1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</a:rPr>
              <a:t>Integer value can range only between 0 and 1</a:t>
            </a:r>
          </a:p>
          <a:p>
            <a:pPr lvl="1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  <a:sym typeface="MT Extra" charset="2"/>
              </a:rPr>
              <a:t>Then a </a:t>
            </a:r>
            <a:r>
              <a:rPr lang="en-US" altLang="zh-CN" sz="2800" dirty="0" err="1">
                <a:solidFill>
                  <a:srgbClr val="3366FF"/>
                </a:solidFill>
                <a:ea typeface="MS PGothic" charset="-128"/>
                <a:sym typeface="MT Extra" charset="2"/>
              </a:rPr>
              <a:t>mutex</a:t>
            </a:r>
            <a:r>
              <a:rPr lang="en-US" altLang="zh-CN" sz="2800" dirty="0">
                <a:solidFill>
                  <a:srgbClr val="3366FF"/>
                </a:solidFill>
                <a:ea typeface="MS PGothic" charset="-128"/>
                <a:sym typeface="MT Extra" charset="2"/>
              </a:rPr>
              <a:t> lock</a:t>
            </a:r>
            <a:r>
              <a:rPr lang="en-US" altLang="zh-CN" sz="2800" dirty="0">
                <a:ea typeface="MS PGothic" charset="-128"/>
                <a:sym typeface="MT Extra" charset="2"/>
              </a:rPr>
              <a:t> for mutual exclusion</a:t>
            </a:r>
          </a:p>
          <a:p>
            <a:pPr lvl="2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</a:rPr>
              <a:t>Must be initialized to </a:t>
            </a:r>
            <a:r>
              <a:rPr lang="en-US" altLang="zh-CN" sz="2800" dirty="0" smtClean="0">
                <a:solidFill>
                  <a:srgbClr val="FF0000"/>
                </a:solidFill>
                <a:ea typeface="MS PGothic" charset="-128"/>
              </a:rPr>
              <a:t>1</a:t>
            </a:r>
            <a:endParaRPr lang="en-US" altLang="zh-CN" sz="2800" b="1" dirty="0" smtClean="0">
              <a:solidFill>
                <a:srgbClr val="3366FF"/>
              </a:solidFill>
              <a:ea typeface="MS PGothic" charset="-128"/>
            </a:endParaRPr>
          </a:p>
          <a:p>
            <a:pPr>
              <a:tabLst>
                <a:tab pos="2862263" algn="ctr"/>
                <a:tab pos="6451600" algn="ctr"/>
              </a:tabLst>
            </a:pPr>
            <a:endParaRPr lang="en-US" altLang="zh-CN" sz="2800" dirty="0">
              <a:ea typeface="MS PGothic" charset="-128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3" y="5297063"/>
            <a:ext cx="3651840" cy="274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3317449" y="6350615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451" y="5651808"/>
            <a:ext cx="1422400" cy="16129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846" y="5388503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2470" y="5388503"/>
            <a:ext cx="3386626" cy="254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框 8"/>
          <p:cNvSpPr txBox="1"/>
          <p:nvPr/>
        </p:nvSpPr>
        <p:spPr>
          <a:xfrm>
            <a:off x="7277710" y="4785262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FF730C"/>
                </a:solidFill>
              </a:rPr>
              <a:t>Room_A</a:t>
            </a:r>
            <a:endParaRPr kumimoji="1" lang="zh-CN" altLang="en-US" sz="2800" b="1" dirty="0">
              <a:solidFill>
                <a:srgbClr val="FF730C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3770" y="4773168"/>
            <a:ext cx="2392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 smtClean="0">
                <a:solidFill>
                  <a:srgbClr val="00B050"/>
                </a:solidFill>
              </a:rPr>
              <a:t>Room_B</a:t>
            </a:r>
            <a:endParaRPr kumimoji="1" lang="zh-CN" altLang="en-US" sz="2800" b="1" dirty="0">
              <a:solidFill>
                <a:srgbClr val="00B05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474119" y="6297937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929802" y="6297937"/>
            <a:ext cx="7136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X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3" name="Picture 2" descr="https://gimg2.baidu.com/image_search/src=http%3A%2F%2Fimg1.goepe.com%2F201301%2F1359529541_9857.jpg&amp;refer=http%3A%2F%2Fimg1.goepe.com&amp;app=2002&amp;size=f9999,10000&amp;q=a80&amp;n=0&amp;g=0n&amp;fmt=jpeg?sec=1621409925&amp;t=4806dcffab1744403c723e2f24ec0c3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6833" y="5388503"/>
            <a:ext cx="1151273" cy="258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27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/>
          </p:nvPr>
        </p:nvSpPr>
        <p:spPr>
          <a:xfrm>
            <a:off x="842963" y="577850"/>
            <a:ext cx="12801600" cy="609600"/>
          </a:xfrm>
        </p:spPr>
        <p:txBody>
          <a:bodyPr/>
          <a:lstStyle/>
          <a:p>
            <a:pPr eaLnBrk="1" hangingPunct="1"/>
            <a:r>
              <a:rPr lang="en-US" altLang="zh-CN" sz="4000">
                <a:ea typeface="MS PGothic" charset="-128"/>
              </a:rPr>
              <a:t>Semaphore Type</a:t>
            </a:r>
          </a:p>
        </p:txBody>
      </p:sp>
      <p:sp>
        <p:nvSpPr>
          <p:cNvPr id="686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2344400" cy="3457702"/>
          </a:xfrm>
        </p:spPr>
        <p:txBody>
          <a:bodyPr/>
          <a:lstStyle/>
          <a:p>
            <a:pPr>
              <a:tabLst>
                <a:tab pos="2862263" algn="ctr"/>
                <a:tab pos="6451600" algn="ctr"/>
              </a:tabLst>
            </a:pPr>
            <a:r>
              <a:rPr lang="en-US" altLang="zh-CN" sz="2800" b="1" dirty="0">
                <a:solidFill>
                  <a:srgbClr val="3366FF"/>
                </a:solidFill>
                <a:ea typeface="MS PGothic" charset="-128"/>
              </a:rPr>
              <a:t>Binary semaphore</a:t>
            </a:r>
            <a:endParaRPr lang="zh-CN" altLang="en-US" sz="2800" b="1" dirty="0">
              <a:solidFill>
                <a:srgbClr val="3366FF"/>
              </a:solidFill>
              <a:ea typeface="MS PGothic" charset="-128"/>
            </a:endParaRPr>
          </a:p>
          <a:p>
            <a:pPr lvl="1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</a:rPr>
              <a:t>Integer value can range only between 0 and 1</a:t>
            </a:r>
          </a:p>
          <a:p>
            <a:pPr lvl="1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  <a:sym typeface="MT Extra" charset="2"/>
              </a:rPr>
              <a:t>Then a </a:t>
            </a:r>
            <a:r>
              <a:rPr lang="en-US" altLang="zh-CN" sz="2800" dirty="0" err="1">
                <a:solidFill>
                  <a:srgbClr val="3366FF"/>
                </a:solidFill>
                <a:ea typeface="MS PGothic" charset="-128"/>
                <a:sym typeface="MT Extra" charset="2"/>
              </a:rPr>
              <a:t>mutex</a:t>
            </a:r>
            <a:r>
              <a:rPr lang="en-US" altLang="zh-CN" sz="2800" dirty="0">
                <a:solidFill>
                  <a:srgbClr val="3366FF"/>
                </a:solidFill>
                <a:ea typeface="MS PGothic" charset="-128"/>
                <a:sym typeface="MT Extra" charset="2"/>
              </a:rPr>
              <a:t> lock</a:t>
            </a:r>
            <a:r>
              <a:rPr lang="en-US" altLang="zh-CN" sz="2800" dirty="0">
                <a:ea typeface="MS PGothic" charset="-128"/>
                <a:sym typeface="MT Extra" charset="2"/>
              </a:rPr>
              <a:t> for mutual exclusion</a:t>
            </a:r>
          </a:p>
          <a:p>
            <a:pPr lvl="2">
              <a:tabLst>
                <a:tab pos="2862263" algn="ctr"/>
                <a:tab pos="6451600" algn="ctr"/>
              </a:tabLst>
            </a:pPr>
            <a:r>
              <a:rPr lang="en-US" altLang="zh-CN" sz="2800" dirty="0">
                <a:ea typeface="MS PGothic" charset="-128"/>
              </a:rPr>
              <a:t>Must be initialized to </a:t>
            </a:r>
            <a:r>
              <a:rPr lang="en-US" altLang="zh-CN" sz="2800" dirty="0" smtClean="0">
                <a:solidFill>
                  <a:srgbClr val="FF0000"/>
                </a:solidFill>
                <a:ea typeface="MS PGothic" charset="-128"/>
              </a:rPr>
              <a:t>1</a:t>
            </a:r>
            <a:endParaRPr lang="en-US" altLang="zh-CN" sz="2800" b="1" dirty="0" smtClean="0">
              <a:solidFill>
                <a:srgbClr val="3366FF"/>
              </a:solidFill>
              <a:ea typeface="MS PGothic" charset="-128"/>
            </a:endParaRPr>
          </a:p>
          <a:p>
            <a:pPr>
              <a:tabLst>
                <a:tab pos="2862263" algn="ctr"/>
                <a:tab pos="6451600" algn="ctr"/>
              </a:tabLst>
            </a:pPr>
            <a:r>
              <a:rPr lang="en-US" altLang="zh-CN" sz="2800" b="1" dirty="0" smtClean="0">
                <a:solidFill>
                  <a:srgbClr val="3366FF"/>
                </a:solidFill>
                <a:ea typeface="MS PGothic" charset="-128"/>
              </a:rPr>
              <a:t>Counting </a:t>
            </a:r>
            <a:r>
              <a:rPr lang="en-US" altLang="zh-CN" sz="2800" b="1" dirty="0">
                <a:solidFill>
                  <a:srgbClr val="3366FF"/>
                </a:solidFill>
                <a:ea typeface="MS PGothic" charset="-128"/>
              </a:rPr>
              <a:t>semaphore</a:t>
            </a:r>
            <a:endParaRPr lang="zh-CN" altLang="en-US" sz="2800" b="1" dirty="0">
              <a:solidFill>
                <a:srgbClr val="3366FF"/>
              </a:solidFill>
              <a:ea typeface="MS PGothic" charset="-128"/>
            </a:endParaRPr>
          </a:p>
          <a:p>
            <a:pPr lvl="1">
              <a:tabLst>
                <a:tab pos="2862263" algn="ctr"/>
                <a:tab pos="6451600" algn="ctr"/>
              </a:tabLst>
            </a:pPr>
            <a:r>
              <a:rPr lang="en-US" altLang="zh-CN" sz="2800" dirty="0" smtClean="0">
                <a:ea typeface="MS PGothic" charset="-128"/>
              </a:rPr>
              <a:t>Integer </a:t>
            </a:r>
            <a:r>
              <a:rPr lang="en-US" altLang="zh-CN" sz="2800" dirty="0">
                <a:ea typeface="MS PGothic" charset="-128"/>
              </a:rPr>
              <a:t>value can range over an unrestricted domain</a:t>
            </a:r>
            <a:endParaRPr lang="zh-CN" altLang="en-US" sz="2800" dirty="0">
              <a:ea typeface="MS PGothic" charset="-128"/>
            </a:endParaRPr>
          </a:p>
          <a:p>
            <a:pPr>
              <a:tabLst>
                <a:tab pos="2862263" algn="ctr"/>
                <a:tab pos="6451600" algn="ctr"/>
              </a:tabLst>
            </a:pPr>
            <a:endParaRPr lang="en-US" altLang="zh-CN" sz="2800" dirty="0">
              <a:ea typeface="MS PGothic" charset="-128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675" y="5424518"/>
            <a:ext cx="4224020" cy="3171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992" y="5739913"/>
            <a:ext cx="5082126" cy="2541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396" y="6072188"/>
            <a:ext cx="14224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3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Mutex</a:t>
            </a:r>
            <a:r>
              <a:rPr kumimoji="1" lang="en-US" altLang="zh-CN" dirty="0" smtClean="0"/>
              <a:t> Lock vs. Semaphore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3099" y="1278890"/>
            <a:ext cx="12344400" cy="7865110"/>
          </a:xfrm>
        </p:spPr>
        <p:txBody>
          <a:bodyPr/>
          <a:lstStyle/>
          <a:p>
            <a:r>
              <a:rPr kumimoji="1" lang="en-US" altLang="zh-CN" sz="2800" dirty="0" smtClean="0"/>
              <a:t>Scenarios</a:t>
            </a:r>
          </a:p>
          <a:p>
            <a:pPr lvl="1"/>
            <a:r>
              <a:rPr lang="en-US" altLang="zh-CN" sz="2400" dirty="0" smtClean="0"/>
              <a:t>Contention: critical section</a:t>
            </a:r>
          </a:p>
          <a:p>
            <a:pPr lvl="1"/>
            <a:r>
              <a:rPr kumimoji="1" lang="en-US" altLang="zh-CN" sz="2400" dirty="0" smtClean="0"/>
              <a:t>Cooperation: synchronization, resources</a:t>
            </a:r>
          </a:p>
          <a:p>
            <a:r>
              <a:rPr kumimoji="1" lang="en-US" altLang="zh-CN" sz="2800" dirty="0" smtClean="0"/>
              <a:t>Operations</a:t>
            </a:r>
            <a:endParaRPr kumimoji="1" lang="zh-CN" altLang="en-US" sz="2800" dirty="0" smtClean="0"/>
          </a:p>
          <a:p>
            <a:pPr lvl="1"/>
            <a:r>
              <a:rPr lang="en-US" altLang="zh-CN" sz="2400" dirty="0" smtClean="0"/>
              <a:t>acquire/release </a:t>
            </a:r>
            <a:r>
              <a:rPr lang="en-US" altLang="zh-CN" sz="2400" dirty="0" smtClean="0">
                <a:solidFill>
                  <a:srgbClr val="0000FF"/>
                </a:solidFill>
              </a:rPr>
              <a:t>(release-&gt;acquire??)</a:t>
            </a:r>
          </a:p>
          <a:p>
            <a:pPr lvl="1"/>
            <a:r>
              <a:rPr kumimoji="1" lang="en-US" altLang="zh-CN" sz="2400" dirty="0" smtClean="0"/>
              <a:t>wait/signal, </a:t>
            </a:r>
            <a:r>
              <a:rPr kumimoji="1" lang="en-US" altLang="zh-CN" sz="2400" dirty="0" smtClean="0"/>
              <a:t>P/V</a:t>
            </a:r>
          </a:p>
          <a:p>
            <a:pPr lvl="1"/>
            <a:r>
              <a:rPr lang="en-US" altLang="zh-CN" sz="2400" dirty="0" smtClean="0"/>
              <a:t>Same or different processes</a:t>
            </a:r>
            <a:endParaRPr kumimoji="1" lang="zh-CN" altLang="en-US" sz="2400" dirty="0" smtClean="0"/>
          </a:p>
          <a:p>
            <a:r>
              <a:rPr lang="en-US" altLang="zh-CN" sz="2800" dirty="0" smtClean="0"/>
              <a:t>Initialization</a:t>
            </a:r>
          </a:p>
          <a:p>
            <a:pPr lvl="1"/>
            <a:r>
              <a:rPr lang="en-US" altLang="zh-CN" sz="2400" dirty="0" smtClean="0"/>
              <a:t>unlocked </a:t>
            </a:r>
            <a:r>
              <a:rPr lang="en-US" altLang="zh-CN" sz="2400" dirty="0" smtClean="0">
                <a:solidFill>
                  <a:srgbClr val="0000FF"/>
                </a:solidFill>
              </a:rPr>
              <a:t>(two values, locked or unlocked)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lvl="1"/>
            <a:r>
              <a:rPr lang="en-US" altLang="zh-CN" sz="2400" dirty="0" smtClean="0"/>
              <a:t>0,1,2,</a:t>
            </a:r>
            <a:r>
              <a:rPr lang="is-IS" altLang="zh-CN" sz="2400" dirty="0" smtClean="0"/>
              <a:t>…,n</a:t>
            </a:r>
            <a:endParaRPr lang="zh-CN" altLang="en-US" sz="2400" dirty="0"/>
          </a:p>
          <a:p>
            <a:r>
              <a:rPr lang="en-US" altLang="zh-CN" sz="2800" dirty="0" smtClean="0"/>
              <a:t>Implementation</a:t>
            </a:r>
          </a:p>
          <a:p>
            <a:pPr lvl="1"/>
            <a:r>
              <a:rPr lang="en-US" altLang="zh-CN" sz="2400" dirty="0" smtClean="0"/>
              <a:t>Hardware instruction</a:t>
            </a:r>
            <a:endParaRPr lang="en-US" altLang="zh-CN" sz="2400" dirty="0"/>
          </a:p>
          <a:p>
            <a:pPr lvl="1"/>
            <a:r>
              <a:rPr lang="en-US" altLang="zh-CN" sz="2400" dirty="0"/>
              <a:t>Wait </a:t>
            </a:r>
            <a:r>
              <a:rPr lang="en-US" altLang="zh-CN" sz="2400" dirty="0" smtClean="0"/>
              <a:t>queue </a:t>
            </a:r>
            <a:r>
              <a:rPr lang="en-US" altLang="zh-CN" sz="2400" dirty="0" smtClean="0">
                <a:solidFill>
                  <a:srgbClr val="0033CC"/>
                </a:solidFill>
              </a:rPr>
              <a:t>(spinlock, busy waiting)</a:t>
            </a:r>
          </a:p>
          <a:p>
            <a:r>
              <a:rPr lang="en-US" altLang="zh-CN" sz="2800" dirty="0" smtClean="0"/>
              <a:t>Binary semaphore used as </a:t>
            </a:r>
            <a:r>
              <a:rPr lang="en-US" altLang="zh-CN" sz="2800" dirty="0" err="1" smtClean="0"/>
              <a:t>mutex</a:t>
            </a:r>
            <a:r>
              <a:rPr lang="en-US" altLang="zh-CN" sz="2800" dirty="0" smtClean="0"/>
              <a:t> lock</a:t>
            </a:r>
            <a:endParaRPr lang="en-US" altLang="zh-CN" sz="2800" dirty="0"/>
          </a:p>
          <a:p>
            <a:pPr lvl="1"/>
            <a:r>
              <a:rPr kumimoji="1" lang="en-US" altLang="zh-CN" sz="2400" dirty="0" smtClean="0"/>
              <a:t>Initialized to </a:t>
            </a:r>
            <a:r>
              <a:rPr kumimoji="1" lang="en-US" altLang="zh-CN" sz="2400" dirty="0" smtClean="0">
                <a:solidFill>
                  <a:srgbClr val="0033CC"/>
                </a:solidFill>
              </a:rPr>
              <a:t>1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677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0664" y="4027488"/>
            <a:ext cx="12344400" cy="768350"/>
          </a:xfrm>
        </p:spPr>
        <p:txBody>
          <a:bodyPr/>
          <a:lstStyle/>
          <a:p>
            <a:r>
              <a:rPr kumimoji="1" lang="en-US" altLang="zh-CN" dirty="0" smtClean="0"/>
              <a:t>Synchronization Problems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967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04800"/>
            <a:ext cx="12115800" cy="81280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Classical Problems of Synchronization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>
                <a:ea typeface="MS PGothic" charset="-128"/>
              </a:rPr>
              <a:t>Classical problems used to test newly-proposed synchronization schemes</a:t>
            </a:r>
          </a:p>
          <a:p>
            <a:endParaRPr lang="en-US" altLang="zh-CN" sz="2800">
              <a:ea typeface="MS PGothic" charset="-128"/>
            </a:endParaRPr>
          </a:p>
          <a:p>
            <a:pPr lvl="1"/>
            <a:r>
              <a:rPr lang="en-US" altLang="zh-CN" sz="2800" b="1">
                <a:solidFill>
                  <a:srgbClr val="0000FF"/>
                </a:solidFill>
                <a:ea typeface="MS PGothic" charset="-128"/>
              </a:rPr>
              <a:t>Producer-Consumer Problem</a:t>
            </a:r>
          </a:p>
          <a:p>
            <a:endParaRPr lang="en-US" altLang="zh-CN" sz="2800" b="1">
              <a:solidFill>
                <a:srgbClr val="0000FF"/>
              </a:solidFill>
              <a:ea typeface="MS PGothic" charset="-128"/>
            </a:endParaRPr>
          </a:p>
          <a:p>
            <a:pPr lvl="1"/>
            <a:r>
              <a:rPr lang="en-US" altLang="zh-CN" sz="2800" b="1">
                <a:solidFill>
                  <a:srgbClr val="0000FF"/>
                </a:solidFill>
                <a:ea typeface="MS PGothic" charset="-128"/>
              </a:rPr>
              <a:t>Readers and Writers Problem</a:t>
            </a:r>
          </a:p>
          <a:p>
            <a:endParaRPr lang="en-US" altLang="zh-CN" sz="2800" b="1">
              <a:solidFill>
                <a:srgbClr val="0000FF"/>
              </a:solidFill>
              <a:ea typeface="MS PGothic" charset="-128"/>
            </a:endParaRPr>
          </a:p>
          <a:p>
            <a:pPr lvl="1"/>
            <a:r>
              <a:rPr lang="en-US" altLang="zh-CN" sz="2800" b="1">
                <a:solidFill>
                  <a:srgbClr val="0000FF"/>
                </a:solidFill>
                <a:ea typeface="MS PGothic" charset="-128"/>
              </a:rPr>
              <a:t>Dining-Philosophers Problem</a:t>
            </a:r>
          </a:p>
        </p:txBody>
      </p:sp>
    </p:spTree>
    <p:extLst>
      <p:ext uri="{BB962C8B-B14F-4D97-AF65-F5344CB8AC3E}">
        <p14:creationId xmlns:p14="http://schemas.microsoft.com/office/powerpoint/2010/main" val="85113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Review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Race condition</a:t>
            </a:r>
          </a:p>
          <a:p>
            <a:endParaRPr lang="en-US" altLang="zh-CN" sz="2800" dirty="0"/>
          </a:p>
          <a:p>
            <a:r>
              <a:rPr kumimoji="1" lang="en-US" altLang="zh-CN" sz="2800" dirty="0" smtClean="0"/>
              <a:t>Critical section</a:t>
            </a:r>
          </a:p>
          <a:p>
            <a:endParaRPr lang="en-US" altLang="zh-CN" sz="2800" dirty="0"/>
          </a:p>
          <a:p>
            <a:r>
              <a:rPr kumimoji="1" lang="en-US" altLang="zh-CN" sz="2800" dirty="0" smtClean="0"/>
              <a:t>Mutual </a:t>
            </a:r>
            <a:r>
              <a:rPr kumimoji="1" lang="en-US" altLang="zh-CN" sz="2800" dirty="0" smtClean="0"/>
              <a:t>exclusion</a:t>
            </a:r>
          </a:p>
          <a:p>
            <a:pPr lvl="1"/>
            <a:r>
              <a:rPr lang="en-US" altLang="zh-CN" sz="2800" dirty="0" smtClean="0"/>
              <a:t>Progress</a:t>
            </a:r>
          </a:p>
          <a:p>
            <a:pPr lvl="1"/>
            <a:r>
              <a:rPr kumimoji="1" lang="en-US" altLang="zh-CN" sz="2800" dirty="0" smtClean="0"/>
              <a:t>Bounded waiting</a:t>
            </a:r>
            <a:endParaRPr kumimoji="1" lang="en-US" altLang="zh-CN" sz="2800" dirty="0" smtClean="0"/>
          </a:p>
          <a:p>
            <a:endParaRPr lang="en-US" altLang="zh-CN" sz="2800" dirty="0"/>
          </a:p>
          <a:p>
            <a:r>
              <a:rPr kumimoji="1" lang="en-US" altLang="zh-CN" sz="2800" dirty="0" smtClean="0"/>
              <a:t>Software solution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0893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The Use of Synchronization Tools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16386" name="内容占位符 2"/>
          <p:cNvSpPr>
            <a:spLocks noGrp="1"/>
          </p:cNvSpPr>
          <p:nvPr>
            <p:ph idx="1"/>
          </p:nvPr>
        </p:nvSpPr>
        <p:spPr>
          <a:xfrm>
            <a:off x="1209675" y="1571498"/>
            <a:ext cx="12344400" cy="7223125"/>
          </a:xfrm>
        </p:spPr>
        <p:txBody>
          <a:bodyPr/>
          <a:lstStyle/>
          <a:p>
            <a:r>
              <a:rPr lang="en-US" altLang="zh-CN" sz="3200" dirty="0">
                <a:solidFill>
                  <a:srgbClr val="0000FF"/>
                </a:solidFill>
                <a:ea typeface="MS PGothic" charset="-128"/>
              </a:rPr>
              <a:t>What</a:t>
            </a:r>
            <a:r>
              <a:rPr lang="en-US" altLang="zh-CN" sz="3200" dirty="0">
                <a:ea typeface="MS PGothic" charset="-128"/>
              </a:rPr>
              <a:t> problem</a:t>
            </a:r>
          </a:p>
          <a:p>
            <a:pPr lvl="1"/>
            <a:r>
              <a:rPr lang="en-US" altLang="zh-CN" sz="2800" dirty="0">
                <a:ea typeface="MS PGothic" charset="-128"/>
              </a:rPr>
              <a:t>Identify shared resources, race condition, and critical section</a:t>
            </a:r>
          </a:p>
          <a:p>
            <a:pPr lvl="1"/>
            <a:r>
              <a:rPr lang="en-US" altLang="zh-CN" sz="2800" dirty="0">
                <a:ea typeface="MS PGothic" charset="-128"/>
              </a:rPr>
              <a:t>Identify </a:t>
            </a:r>
            <a:r>
              <a:rPr lang="en-US" altLang="zh-CN" sz="2800" dirty="0" smtClean="0">
                <a:ea typeface="MS PGothic" charset="-128"/>
              </a:rPr>
              <a:t>number of resources</a:t>
            </a:r>
            <a:endParaRPr lang="en-US" altLang="zh-CN" sz="2800" dirty="0" smtClean="0">
              <a:ea typeface="MS PGothic" charset="-128"/>
            </a:endParaRPr>
          </a:p>
          <a:p>
            <a:pPr lvl="1"/>
            <a:r>
              <a:rPr lang="en-US" altLang="zh-CN" sz="2800" dirty="0" smtClean="0">
                <a:ea typeface="MS PGothic" charset="-128"/>
              </a:rPr>
              <a:t>Identify synchronization points</a:t>
            </a:r>
            <a:endParaRPr lang="en-US" altLang="zh-CN" sz="2800" dirty="0">
              <a:ea typeface="MS PGothic" charset="-128"/>
            </a:endParaRPr>
          </a:p>
          <a:p>
            <a:r>
              <a:rPr lang="en-US" altLang="zh-CN" sz="3200" dirty="0">
                <a:solidFill>
                  <a:srgbClr val="0000FF"/>
                </a:solidFill>
                <a:ea typeface="MS PGothic" charset="-128"/>
              </a:rPr>
              <a:t>Which</a:t>
            </a:r>
            <a:r>
              <a:rPr lang="en-US" altLang="zh-CN" sz="3200" dirty="0">
                <a:ea typeface="MS PGothic" charset="-128"/>
              </a:rPr>
              <a:t> tool</a:t>
            </a:r>
          </a:p>
          <a:p>
            <a:pPr lvl="1"/>
            <a:r>
              <a:rPr lang="en-US" altLang="zh-CN" sz="2800" dirty="0" err="1">
                <a:ea typeface="MS PGothic" charset="-128"/>
              </a:rPr>
              <a:t>Mutex</a:t>
            </a:r>
            <a:r>
              <a:rPr lang="en-US" altLang="zh-CN" sz="2800" dirty="0">
                <a:ea typeface="MS PGothic" charset="-128"/>
              </a:rPr>
              <a:t> lock, semaphore, and others</a:t>
            </a:r>
          </a:p>
          <a:p>
            <a:pPr lvl="1"/>
            <a:r>
              <a:rPr lang="en-US" altLang="zh-CN" sz="2800" dirty="0">
                <a:ea typeface="MS PGothic" charset="-128"/>
              </a:rPr>
              <a:t>Busy waiting or suspending</a:t>
            </a:r>
          </a:p>
          <a:p>
            <a:pPr lvl="2"/>
            <a:r>
              <a:rPr lang="en-US" altLang="zh-CN" sz="2400" dirty="0">
                <a:ea typeface="MS PGothic" charset="-128"/>
              </a:rPr>
              <a:t>Duration of critical section</a:t>
            </a:r>
          </a:p>
          <a:p>
            <a:pPr lvl="2"/>
            <a:r>
              <a:rPr lang="en-US" altLang="zh-CN" sz="2400" dirty="0">
                <a:ea typeface="MS PGothic" charset="-128"/>
              </a:rPr>
              <a:t>Context switch cost</a:t>
            </a:r>
          </a:p>
          <a:p>
            <a:r>
              <a:rPr lang="en-US" altLang="zh-CN" sz="3200" dirty="0">
                <a:solidFill>
                  <a:srgbClr val="0000FF"/>
                </a:solidFill>
                <a:ea typeface="MS PGothic" charset="-128"/>
              </a:rPr>
              <a:t>How </a:t>
            </a:r>
            <a:r>
              <a:rPr lang="en-US" altLang="zh-CN" sz="3200" dirty="0">
                <a:ea typeface="MS PGothic" charset="-128"/>
              </a:rPr>
              <a:t>to initialization</a:t>
            </a:r>
          </a:p>
          <a:p>
            <a:pPr lvl="1"/>
            <a:r>
              <a:rPr lang="en-US" altLang="zh-CN" sz="2400" dirty="0">
                <a:ea typeface="MS PGothic" charset="-128"/>
              </a:rPr>
              <a:t>Number of </a:t>
            </a:r>
            <a:r>
              <a:rPr lang="en-US" altLang="zh-CN" sz="2400" dirty="0" smtClean="0">
                <a:ea typeface="MS PGothic" charset="-128"/>
              </a:rPr>
              <a:t>resources</a:t>
            </a:r>
          </a:p>
          <a:p>
            <a:pPr lvl="1"/>
            <a:r>
              <a:rPr lang="en-US" altLang="zh-CN" sz="2400" dirty="0" smtClean="0">
                <a:ea typeface="MS PGothic" charset="-128"/>
              </a:rPr>
              <a:t>Binary semaphore</a:t>
            </a:r>
          </a:p>
          <a:p>
            <a:pPr lvl="1"/>
            <a:r>
              <a:rPr lang="en-US" altLang="zh-CN" sz="2400" dirty="0" err="1" smtClean="0">
                <a:ea typeface="MS PGothic" charset="-128"/>
              </a:rPr>
              <a:t>Mutex</a:t>
            </a:r>
            <a:r>
              <a:rPr lang="en-US" altLang="zh-CN" sz="2400" dirty="0" smtClean="0">
                <a:ea typeface="MS PGothic" charset="-128"/>
              </a:rPr>
              <a:t> lock</a:t>
            </a:r>
            <a:endParaRPr lang="en-US" altLang="zh-CN" sz="2400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530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Circular Buffer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19458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950" y="1319213"/>
            <a:ext cx="9344025" cy="700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矩形 5"/>
          <p:cNvSpPr>
            <a:spLocks noChangeArrowheads="1"/>
          </p:cNvSpPr>
          <p:nvPr/>
        </p:nvSpPr>
        <p:spPr bwMode="auto">
          <a:xfrm>
            <a:off x="642938" y="8529638"/>
            <a:ext cx="5392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7030A0"/>
                </a:solidFill>
              </a:rPr>
              <a:t>https://en.wikipedia.org/wiki/Circular_buffer</a:t>
            </a:r>
          </a:p>
        </p:txBody>
      </p:sp>
    </p:spTree>
    <p:extLst>
      <p:ext uri="{BB962C8B-B14F-4D97-AF65-F5344CB8AC3E}">
        <p14:creationId xmlns:p14="http://schemas.microsoft.com/office/powerpoint/2010/main" val="134187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标题 1"/>
          <p:cNvSpPr>
            <a:spLocks noGrp="1"/>
          </p:cNvSpPr>
          <p:nvPr>
            <p:ph type="title"/>
          </p:nvPr>
        </p:nvSpPr>
        <p:spPr>
          <a:xfrm>
            <a:off x="685800" y="369888"/>
            <a:ext cx="13030200" cy="768350"/>
          </a:xfrm>
        </p:spPr>
        <p:txBody>
          <a:bodyPr/>
          <a:lstStyle/>
          <a:p>
            <a:r>
              <a:rPr kumimoji="1" lang="en-US" altLang="zh-CN">
                <a:ea typeface="MS PGothic" charset="-128"/>
              </a:rPr>
              <a:t>Identify Race Condition and Cooperation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20482" name="矩形 5"/>
          <p:cNvSpPr>
            <a:spLocks noChangeArrowheads="1"/>
          </p:cNvSpPr>
          <p:nvPr/>
        </p:nvSpPr>
        <p:spPr bwMode="auto">
          <a:xfrm>
            <a:off x="642938" y="8529638"/>
            <a:ext cx="5392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7030A0"/>
                </a:solidFill>
              </a:rPr>
              <a:t>https://en.wikipedia.org/wiki/Circular_buffer</a:t>
            </a:r>
          </a:p>
        </p:txBody>
      </p:sp>
      <p:pic>
        <p:nvPicPr>
          <p:cNvPr id="20483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400" y="1236663"/>
            <a:ext cx="9345613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08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369888"/>
            <a:ext cx="11110912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Producer-Consumer Problem (1)</a:t>
            </a:r>
          </a:p>
        </p:txBody>
      </p:sp>
      <p:sp>
        <p:nvSpPr>
          <p:cNvPr id="21506" name="Rectangle 5"/>
          <p:cNvSpPr>
            <a:spLocks noChangeArrowheads="1"/>
          </p:cNvSpPr>
          <p:nvPr/>
        </p:nvSpPr>
        <p:spPr bwMode="auto">
          <a:xfrm>
            <a:off x="3738563" y="5200650"/>
            <a:ext cx="2635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endParaRPr kumimoji="1" lang="zh-CN" altLang="zh-CN">
              <a:latin typeface="Helvetica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42925" y="3805238"/>
            <a:ext cx="6964363" cy="31273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while(count == BUFFER_SIZE);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	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count++;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112125" y="3810000"/>
            <a:ext cx="5454650" cy="31226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while(count == 0);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 </a:t>
            </a:r>
            <a:endParaRPr lang="en-US" altLang="zh-CN" sz="2400" b="1" kern="0" dirty="0" smtClean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count--;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21509" name="文本框 1"/>
          <p:cNvSpPr txBox="1">
            <a:spLocks noChangeArrowheads="1"/>
          </p:cNvSpPr>
          <p:nvPr/>
        </p:nvSpPr>
        <p:spPr bwMode="auto">
          <a:xfrm>
            <a:off x="2471738" y="2906713"/>
            <a:ext cx="3060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producer</a:t>
            </a:r>
            <a:endParaRPr kumimoji="1" lang="zh-CN" altLang="en-US" sz="2800"/>
          </a:p>
        </p:txBody>
      </p:sp>
      <p:sp>
        <p:nvSpPr>
          <p:cNvPr id="21510" name="文本框 8"/>
          <p:cNvSpPr txBox="1">
            <a:spLocks noChangeArrowheads="1"/>
          </p:cNvSpPr>
          <p:nvPr/>
        </p:nvSpPr>
        <p:spPr bwMode="auto">
          <a:xfrm>
            <a:off x="10231438" y="2906713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6383338" y="7332663"/>
            <a:ext cx="38481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>
                <a:solidFill>
                  <a:srgbClr val="FF0000"/>
                </a:solidFill>
              </a:rPr>
              <a:t>Problem?</a:t>
            </a:r>
            <a:endParaRPr kumimoji="1" lang="zh-CN" altLang="en-US" sz="2800">
              <a:solidFill>
                <a:srgbClr val="FF0000"/>
              </a:solidFill>
            </a:endParaRPr>
          </a:p>
        </p:txBody>
      </p:sp>
      <p:sp>
        <p:nvSpPr>
          <p:cNvPr id="21512" name="文本框 3"/>
          <p:cNvSpPr txBox="1">
            <a:spLocks noChangeArrowheads="1"/>
          </p:cNvSpPr>
          <p:nvPr/>
        </p:nvSpPr>
        <p:spPr bwMode="auto">
          <a:xfrm>
            <a:off x="5973763" y="2238375"/>
            <a:ext cx="2511425" cy="4619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count = 0;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6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369888"/>
            <a:ext cx="11110912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Producer-Consumer Problem (2)</a:t>
            </a:r>
          </a:p>
        </p:txBody>
      </p:sp>
      <p:sp>
        <p:nvSpPr>
          <p:cNvPr id="23554" name="Rectangle 5"/>
          <p:cNvSpPr>
            <a:spLocks noChangeArrowheads="1"/>
          </p:cNvSpPr>
          <p:nvPr/>
        </p:nvSpPr>
        <p:spPr bwMode="auto">
          <a:xfrm>
            <a:off x="3738563" y="5200650"/>
            <a:ext cx="2635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endParaRPr kumimoji="1" lang="zh-CN" altLang="zh-CN">
              <a:latin typeface="Helvetica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42925" y="3805238"/>
            <a:ext cx="7005638" cy="3340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while(count == BUFFER_SIZE);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wait(lock);	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count++;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signal(lock);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112125" y="3810000"/>
            <a:ext cx="5434013" cy="3335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while(count == 0);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wait(lock</a:t>
            </a:r>
            <a:r>
              <a:rPr lang="en-US" altLang="zh-CN" sz="2400" b="1" kern="0" dirty="0">
                <a:latin typeface="Courier New" charset="0"/>
                <a:ea typeface="MS PGothic" charset="-128"/>
              </a:rPr>
              <a:t>);	</a:t>
            </a:r>
            <a:endParaRPr lang="en-US" altLang="zh-CN" sz="2400" b="1" kern="0" dirty="0" smtClean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count--;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signal(lock);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23557" name="文本框 1"/>
          <p:cNvSpPr txBox="1">
            <a:spLocks noChangeArrowheads="1"/>
          </p:cNvSpPr>
          <p:nvPr/>
        </p:nvSpPr>
        <p:spPr bwMode="auto">
          <a:xfrm>
            <a:off x="2471738" y="2906713"/>
            <a:ext cx="3060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producer</a:t>
            </a:r>
            <a:endParaRPr kumimoji="1" lang="zh-CN" altLang="en-US" sz="2800"/>
          </a:p>
        </p:txBody>
      </p:sp>
      <p:sp>
        <p:nvSpPr>
          <p:cNvPr id="23558" name="文本框 8"/>
          <p:cNvSpPr txBox="1">
            <a:spLocks noChangeArrowheads="1"/>
          </p:cNvSpPr>
          <p:nvPr/>
        </p:nvSpPr>
        <p:spPr bwMode="auto">
          <a:xfrm>
            <a:off x="10231438" y="2906713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6383338" y="7332663"/>
            <a:ext cx="38481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>
                <a:solidFill>
                  <a:srgbClr val="FF0000"/>
                </a:solidFill>
              </a:rPr>
              <a:t>Problem?</a:t>
            </a:r>
            <a:endParaRPr kumimoji="1" lang="zh-CN" altLang="en-US" sz="2800">
              <a:solidFill>
                <a:srgbClr val="FF0000"/>
              </a:solidFill>
            </a:endParaRPr>
          </a:p>
        </p:txBody>
      </p:sp>
      <p:sp>
        <p:nvSpPr>
          <p:cNvPr id="23560" name="文本框 3"/>
          <p:cNvSpPr txBox="1">
            <a:spLocks noChangeArrowheads="1"/>
          </p:cNvSpPr>
          <p:nvPr/>
        </p:nvSpPr>
        <p:spPr bwMode="auto">
          <a:xfrm>
            <a:off x="5973763" y="2238375"/>
            <a:ext cx="2511425" cy="8302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count = 0;</a:t>
            </a:r>
          </a:p>
          <a:p>
            <a:r>
              <a:rPr kumimoji="1" lang="en-US" altLang="zh-CN" sz="2400" b="1">
                <a:solidFill>
                  <a:srgbClr val="00B050"/>
                </a:solidFill>
              </a:rPr>
              <a:t>lock = 1;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14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369888"/>
            <a:ext cx="11110912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Producer-Consumer Problem (3)</a:t>
            </a:r>
          </a:p>
        </p:txBody>
      </p:sp>
      <p:sp>
        <p:nvSpPr>
          <p:cNvPr id="25602" name="Rectangle 5"/>
          <p:cNvSpPr>
            <a:spLocks noChangeArrowheads="1"/>
          </p:cNvSpPr>
          <p:nvPr/>
        </p:nvSpPr>
        <p:spPr bwMode="auto">
          <a:xfrm>
            <a:off x="3738563" y="5200650"/>
            <a:ext cx="2635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30615" tIns="65308" rIns="130615" bIns="65308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endParaRPr kumimoji="1" lang="zh-CN" altLang="zh-CN">
              <a:latin typeface="Helvetica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19113" y="3168650"/>
            <a:ext cx="6137275" cy="49752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if(count == BUFFER_SIZE)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sleep();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wait(lock);	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count++;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signal(lock);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if(count == 1)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wakeup(consumer);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7123113" y="3168650"/>
            <a:ext cx="6465887" cy="49752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while(true)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{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if(count == 0)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 sleep();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wait(lock</a:t>
            </a:r>
            <a:r>
              <a:rPr lang="en-US" altLang="zh-CN" sz="2400" b="1" kern="0" dirty="0">
                <a:latin typeface="Courier New" charset="0"/>
                <a:ea typeface="MS PGothic" charset="-128"/>
              </a:rPr>
              <a:t>);	</a:t>
            </a:r>
            <a:endParaRPr lang="en-US" altLang="zh-CN" sz="2400" b="1" kern="0" dirty="0" smtClean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 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count--; 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signal(lock);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if(count == BUFFER_SIZE-1)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 wakeup(producer);</a:t>
            </a:r>
          </a:p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25605" name="文本框 1"/>
          <p:cNvSpPr txBox="1">
            <a:spLocks noChangeArrowheads="1"/>
          </p:cNvSpPr>
          <p:nvPr/>
        </p:nvSpPr>
        <p:spPr bwMode="auto">
          <a:xfrm>
            <a:off x="2208213" y="2322513"/>
            <a:ext cx="30607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producer</a:t>
            </a:r>
            <a:endParaRPr kumimoji="1" lang="zh-CN" altLang="en-US" sz="2800"/>
          </a:p>
        </p:txBody>
      </p:sp>
      <p:sp>
        <p:nvSpPr>
          <p:cNvPr id="25606" name="文本框 8"/>
          <p:cNvSpPr txBox="1">
            <a:spLocks noChangeArrowheads="1"/>
          </p:cNvSpPr>
          <p:nvPr/>
        </p:nvSpPr>
        <p:spPr bwMode="auto">
          <a:xfrm>
            <a:off x="9488488" y="2355850"/>
            <a:ext cx="30607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3" name="文本框 2"/>
          <p:cNvSpPr txBox="1">
            <a:spLocks noChangeArrowheads="1"/>
          </p:cNvSpPr>
          <p:nvPr/>
        </p:nvSpPr>
        <p:spPr bwMode="auto">
          <a:xfrm>
            <a:off x="5808663" y="8205788"/>
            <a:ext cx="38496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>
                <a:solidFill>
                  <a:srgbClr val="FF0000"/>
                </a:solidFill>
              </a:rPr>
              <a:t>Problem?</a:t>
            </a:r>
            <a:endParaRPr kumimoji="1" lang="zh-CN" altLang="en-US" sz="2800">
              <a:solidFill>
                <a:srgbClr val="FF0000"/>
              </a:solidFill>
            </a:endParaRPr>
          </a:p>
        </p:txBody>
      </p:sp>
      <p:sp>
        <p:nvSpPr>
          <p:cNvPr id="25608" name="文本框 3"/>
          <p:cNvSpPr txBox="1">
            <a:spLocks noChangeArrowheads="1"/>
          </p:cNvSpPr>
          <p:nvPr/>
        </p:nvSpPr>
        <p:spPr bwMode="auto">
          <a:xfrm>
            <a:off x="663575" y="1225550"/>
            <a:ext cx="2511425" cy="8302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count = 0;</a:t>
            </a:r>
          </a:p>
          <a:p>
            <a:r>
              <a:rPr kumimoji="1" lang="en-US" altLang="zh-CN" sz="2400" b="1">
                <a:solidFill>
                  <a:srgbClr val="00B050"/>
                </a:solidFill>
              </a:rPr>
              <a:t>lock = 1;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8180388" y="4124325"/>
            <a:ext cx="2743200" cy="977900"/>
          </a:xfrm>
          <a:prstGeom prst="rect">
            <a:avLst/>
          </a:prstGeom>
          <a:noFill/>
          <a:ln w="38100">
            <a:solidFill>
              <a:srgbClr val="FF90B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1258887" y="6526149"/>
            <a:ext cx="4549775" cy="1114488"/>
          </a:xfrm>
          <a:prstGeom prst="rect">
            <a:avLst/>
          </a:prstGeom>
          <a:noFill/>
          <a:ln w="38100">
            <a:solidFill>
              <a:srgbClr val="FF90B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96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xfrm>
            <a:off x="1666875" y="369888"/>
            <a:ext cx="11363325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Producer-Consumer Problem ()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66875" y="4918075"/>
            <a:ext cx="4117975" cy="3927475"/>
          </a:xfrm>
          <a:ln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zh-CN" sz="2400" b="1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solidFill>
                  <a:srgbClr val="0000FF"/>
                </a:solidFill>
                <a:latin typeface="Courier New" charset="0"/>
                <a:ea typeface="MS PGothic" charset="-128"/>
              </a:rPr>
              <a:t>   wait(empty); 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>
                <a:solidFill>
                  <a:srgbClr val="00B050"/>
                </a:solidFill>
                <a:latin typeface="Courier New" charset="0"/>
                <a:ea typeface="MS PGothic" charset="-128"/>
              </a:rPr>
              <a:t>wait(lock);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   count++;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solidFill>
                  <a:srgbClr val="FF000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>
                <a:solidFill>
                  <a:srgbClr val="00B050"/>
                </a:solidFill>
                <a:latin typeface="Courier New" charset="0"/>
                <a:ea typeface="MS PGothic" charset="-128"/>
              </a:rPr>
              <a:t>signal(lock); 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latin typeface="Courier New" charset="0"/>
                <a:ea typeface="MS PGothic" charset="-128"/>
              </a:rPr>
              <a:t>   </a:t>
            </a:r>
            <a:r>
              <a:rPr lang="en-US" altLang="zh-CN" sz="2400" b="1">
                <a:solidFill>
                  <a:srgbClr val="0000FF"/>
                </a:solidFill>
                <a:latin typeface="Courier New" charset="0"/>
                <a:ea typeface="MS PGothic" charset="-128"/>
              </a:rPr>
              <a:t>signal(full); </a:t>
            </a:r>
          </a:p>
          <a:p>
            <a:pPr>
              <a:buFont typeface="Monotype Sorts" charset="2"/>
              <a:buNone/>
            </a:pPr>
            <a:r>
              <a:rPr lang="en-US" altLang="zh-CN" sz="2400" b="1">
                <a:latin typeface="Courier New" charset="0"/>
                <a:ea typeface="MS PGothic" charset="-128"/>
              </a:rPr>
              <a:t>}while(true);</a:t>
            </a:r>
            <a:r>
              <a:rPr lang="en-US" altLang="zh-CN" sz="2000" b="1">
                <a:latin typeface="Courier New" charset="0"/>
                <a:ea typeface="MS PGothic" charset="-128"/>
              </a:rPr>
              <a:t/>
            </a:r>
            <a:br>
              <a:rPr lang="en-US" altLang="zh-CN" sz="2000" b="1">
                <a:latin typeface="Courier New" charset="0"/>
                <a:ea typeface="MS PGothic" charset="-128"/>
              </a:rPr>
            </a:br>
            <a:endParaRPr lang="en-US" altLang="zh-CN" sz="2000" b="1">
              <a:latin typeface="Courier New" charset="0"/>
              <a:ea typeface="MS PGothic" charset="-128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7573963" y="4918075"/>
            <a:ext cx="3824287" cy="39274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wait(full);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wait(lock);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count--;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 signal(lock);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signal(empty);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</a:p>
          <a:p>
            <a:pPr>
              <a:buFont typeface="Monotype Sorts" charset="2"/>
              <a:buNone/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27652" name="文本框 4"/>
          <p:cNvSpPr txBox="1">
            <a:spLocks noChangeArrowheads="1"/>
          </p:cNvSpPr>
          <p:nvPr/>
        </p:nvSpPr>
        <p:spPr bwMode="auto">
          <a:xfrm>
            <a:off x="1770063" y="4097338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producer</a:t>
            </a:r>
            <a:endParaRPr kumimoji="1" lang="zh-CN" altLang="en-US" sz="2800"/>
          </a:p>
        </p:txBody>
      </p:sp>
      <p:sp>
        <p:nvSpPr>
          <p:cNvPr id="27653" name="文本框 5"/>
          <p:cNvSpPr txBox="1">
            <a:spLocks noChangeArrowheads="1"/>
          </p:cNvSpPr>
          <p:nvPr/>
        </p:nvSpPr>
        <p:spPr bwMode="auto">
          <a:xfrm>
            <a:off x="7837488" y="4097338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052513" y="1435100"/>
            <a:ext cx="7858125" cy="2271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altLang="zh-CN" sz="2400" b="1" i="1" kern="0" dirty="0" smtClean="0">
                <a:solidFill>
                  <a:srgbClr val="0000FF"/>
                </a:solidFill>
                <a:ea typeface="MS PGothic" charset="-128"/>
              </a:rPr>
              <a:t>n</a:t>
            </a:r>
            <a:r>
              <a:rPr lang="en-US" altLang="zh-CN" sz="2400" kern="0" dirty="0" smtClean="0">
                <a:ea typeface="MS PGothic" charset="-128"/>
              </a:rPr>
              <a:t> buffers, each can hold one item</a:t>
            </a:r>
          </a:p>
          <a:p>
            <a:pPr>
              <a:defRPr/>
            </a:pPr>
            <a:r>
              <a:rPr lang="en-US" altLang="zh-CN" sz="2400" kern="0" dirty="0" smtClean="0">
                <a:ea typeface="MS PGothic" charset="-128"/>
              </a:rPr>
              <a:t>Semaphore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lock</a:t>
            </a:r>
            <a:r>
              <a:rPr lang="en-US" altLang="zh-CN" sz="2400" kern="0" dirty="0" smtClean="0">
                <a:solidFill>
                  <a:srgbClr val="000000"/>
                </a:solidFill>
                <a:ea typeface="MS PGothic" charset="-128"/>
              </a:rPr>
              <a:t> i</a:t>
            </a:r>
            <a:r>
              <a:rPr lang="en-US" altLang="zh-CN" sz="2400" kern="0" dirty="0" smtClean="0">
                <a:ea typeface="MS PGothic" charset="-128"/>
              </a:rPr>
              <a:t>nitialized to the value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1</a:t>
            </a:r>
          </a:p>
          <a:p>
            <a:pPr>
              <a:defRPr/>
            </a:pPr>
            <a:r>
              <a:rPr lang="en-US" altLang="zh-CN" sz="2400" kern="0" dirty="0" smtClean="0">
                <a:solidFill>
                  <a:srgbClr val="000000"/>
                </a:solidFill>
                <a:ea typeface="MS PGothic" charset="-128"/>
              </a:rPr>
              <a:t>Semaphore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full</a:t>
            </a:r>
            <a:r>
              <a:rPr lang="en-US" altLang="zh-CN" sz="2400" kern="0" dirty="0" smtClean="0">
                <a:solidFill>
                  <a:srgbClr val="0000FF"/>
                </a:solidFill>
                <a:ea typeface="MS PGothic" charset="-128"/>
              </a:rPr>
              <a:t> </a:t>
            </a:r>
            <a:r>
              <a:rPr lang="en-US" altLang="zh-CN" sz="2400" kern="0" dirty="0" smtClean="0">
                <a:solidFill>
                  <a:srgbClr val="000000"/>
                </a:solidFill>
                <a:ea typeface="MS PGothic" charset="-128"/>
              </a:rPr>
              <a:t>initialized </a:t>
            </a:r>
            <a:r>
              <a:rPr lang="en-US" altLang="zh-CN" sz="2400" kern="0" dirty="0" smtClean="0">
                <a:ea typeface="MS PGothic" charset="-128"/>
              </a:rPr>
              <a:t>to the value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0</a:t>
            </a:r>
            <a:endParaRPr lang="en-US" altLang="zh-CN" sz="2400" kern="0" dirty="0" smtClean="0">
              <a:ea typeface="MS PGothic" charset="-128"/>
            </a:endParaRPr>
          </a:p>
          <a:p>
            <a:pPr>
              <a:defRPr/>
            </a:pPr>
            <a:r>
              <a:rPr lang="en-US" altLang="zh-CN" sz="2400" kern="0" dirty="0" smtClean="0">
                <a:ea typeface="MS PGothic" charset="-128"/>
              </a:rPr>
              <a:t>Semaphore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empty</a:t>
            </a:r>
            <a:r>
              <a:rPr lang="en-US" altLang="zh-CN" sz="2400" b="1" kern="0" dirty="0" smtClean="0">
                <a:solidFill>
                  <a:srgbClr val="00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kern="0" dirty="0" smtClean="0">
                <a:solidFill>
                  <a:srgbClr val="000000"/>
                </a:solidFill>
                <a:ea typeface="MS PGothic" charset="-128"/>
              </a:rPr>
              <a:t>initialized </a:t>
            </a:r>
            <a:r>
              <a:rPr lang="en-US" altLang="zh-CN" sz="2400" kern="0" dirty="0" smtClean="0">
                <a:ea typeface="MS PGothic" charset="-128"/>
              </a:rPr>
              <a:t>to the value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n</a:t>
            </a:r>
          </a:p>
          <a:p>
            <a:pPr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pic>
        <p:nvPicPr>
          <p:cNvPr id="27655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6388" y="1435100"/>
            <a:ext cx="3228975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902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Web</a:t>
            </a:r>
            <a:r>
              <a:rPr kumimoji="1" lang="zh-CN" altLang="en-US">
                <a:ea typeface="MS PGothic" charset="-128"/>
              </a:rPr>
              <a:t> </a:t>
            </a:r>
            <a:r>
              <a:rPr kumimoji="1" lang="en-US" altLang="zh-CN">
                <a:ea typeface="MS PGothic" charset="-128"/>
              </a:rPr>
              <a:t>Database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29698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2366963"/>
            <a:ext cx="10058400" cy="496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979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>
          <a:xfrm>
            <a:off x="1681163" y="369888"/>
            <a:ext cx="11349037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Readers-Writers Problem</a:t>
            </a:r>
          </a:p>
        </p:txBody>
      </p:sp>
      <p:sp>
        <p:nvSpPr>
          <p:cNvPr id="307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496675" cy="6781800"/>
          </a:xfrm>
        </p:spPr>
        <p:txBody>
          <a:bodyPr/>
          <a:lstStyle/>
          <a:p>
            <a:r>
              <a:rPr lang="en-US" altLang="zh-CN" sz="2800">
                <a:ea typeface="MS PGothic" charset="-128"/>
              </a:rPr>
              <a:t>A data set is shared among a number of concurrent processes</a:t>
            </a:r>
          </a:p>
          <a:p>
            <a:pPr lvl="1"/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Readers </a:t>
            </a:r>
            <a:r>
              <a:rPr lang="en-US" altLang="zh-CN" sz="2800">
                <a:ea typeface="MS PGothic" charset="-128"/>
              </a:rPr>
              <a:t>– only read the data set; do </a:t>
            </a:r>
            <a:r>
              <a:rPr lang="en-US" altLang="zh-CN" sz="2800" b="1" i="1">
                <a:ea typeface="MS PGothic" charset="-128"/>
              </a:rPr>
              <a:t>not</a:t>
            </a:r>
            <a:r>
              <a:rPr lang="en-US" altLang="zh-CN" sz="2800" b="1">
                <a:ea typeface="MS PGothic" charset="-128"/>
              </a:rPr>
              <a:t> </a:t>
            </a:r>
            <a:r>
              <a:rPr lang="en-US" altLang="zh-CN" sz="2800">
                <a:ea typeface="MS PGothic" charset="-128"/>
              </a:rPr>
              <a:t>perform any updates</a:t>
            </a:r>
          </a:p>
          <a:p>
            <a:pPr lvl="1"/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Writers</a:t>
            </a:r>
            <a:r>
              <a:rPr lang="en-US" altLang="zh-CN" sz="2800">
                <a:ea typeface="MS PGothic" charset="-128"/>
              </a:rPr>
              <a:t> – can both read and write</a:t>
            </a:r>
            <a:br>
              <a:rPr lang="en-US" altLang="zh-CN" sz="2800">
                <a:ea typeface="MS PGothic" charset="-128"/>
              </a:rPr>
            </a:br>
            <a:endParaRPr lang="en-US" altLang="zh-CN" sz="2800">
              <a:ea typeface="MS PGothic" charset="-128"/>
            </a:endParaRPr>
          </a:p>
          <a:p>
            <a:r>
              <a:rPr lang="en-US" altLang="zh-CN" sz="2800">
                <a:solidFill>
                  <a:srgbClr val="FF0000"/>
                </a:solidFill>
                <a:ea typeface="MS PGothic" charset="-128"/>
              </a:rPr>
              <a:t>Requirements</a:t>
            </a:r>
            <a:endParaRPr lang="zh-CN" altLang="en-US" sz="2800">
              <a:solidFill>
                <a:srgbClr val="FF0000"/>
              </a:solidFill>
              <a:ea typeface="MS PGothic" charset="-128"/>
            </a:endParaRPr>
          </a:p>
          <a:p>
            <a:pPr lvl="1"/>
            <a:r>
              <a:rPr lang="en-US" altLang="zh-CN" sz="2800">
                <a:ea typeface="MS PGothic" charset="-128"/>
              </a:rPr>
              <a:t>allow multiple readers to read at the same time</a:t>
            </a:r>
          </a:p>
          <a:p>
            <a:pPr lvl="1"/>
            <a:r>
              <a:rPr lang="en-US" altLang="zh-CN" sz="2800">
                <a:ea typeface="MS PGothic" charset="-128"/>
              </a:rPr>
              <a:t>only one single writer can access shared</a:t>
            </a:r>
            <a:r>
              <a:rPr lang="zh-CN" altLang="en-US" sz="2800">
                <a:ea typeface="MS PGothic" charset="-128"/>
              </a:rPr>
              <a:t> </a:t>
            </a:r>
            <a:r>
              <a:rPr lang="en-US" altLang="zh-CN" sz="2800">
                <a:ea typeface="MS PGothic" charset="-128"/>
              </a:rPr>
              <a:t>data at the same time</a:t>
            </a:r>
          </a:p>
          <a:p>
            <a:pPr lvl="1"/>
            <a:r>
              <a:rPr lang="en-US" altLang="zh-CN" sz="2800">
                <a:ea typeface="MS PGothic" charset="-128"/>
              </a:rPr>
              <a:t>if a writer is writing to the file, no reader may read it</a:t>
            </a:r>
          </a:p>
          <a:p>
            <a:pPr lvl="1"/>
            <a:endParaRPr lang="en-US" altLang="zh-CN" sz="2800">
              <a:ea typeface="MS PGothic" charset="-128"/>
            </a:endParaRPr>
          </a:p>
          <a:p>
            <a:r>
              <a:rPr lang="en-US" altLang="zh-CN" sz="2800">
                <a:ea typeface="MS PGothic" charset="-128"/>
              </a:rPr>
              <a:t>Several variations of how readers and writers are treated</a:t>
            </a:r>
          </a:p>
        </p:txBody>
      </p:sp>
    </p:spTree>
    <p:extLst>
      <p:ext uri="{BB962C8B-B14F-4D97-AF65-F5344CB8AC3E}">
        <p14:creationId xmlns:p14="http://schemas.microsoft.com/office/powerpoint/2010/main" val="146651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MS PGothic" charset="-128"/>
              </a:rPr>
              <a:t>Readers-Writers Problem Variations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1209675" y="1644650"/>
            <a:ext cx="10677525" cy="6542088"/>
          </a:xfrm>
        </p:spPr>
        <p:txBody>
          <a:bodyPr/>
          <a:lstStyle/>
          <a:p>
            <a:r>
              <a:rPr lang="en-US" altLang="zh-CN" sz="2800" b="1">
                <a:solidFill>
                  <a:srgbClr val="0000FF"/>
                </a:solidFill>
                <a:ea typeface="MS PGothic" charset="-128"/>
              </a:rPr>
              <a:t>First variation</a:t>
            </a:r>
            <a:endParaRPr lang="zh-CN" altLang="en-US" sz="2800" b="1">
              <a:solidFill>
                <a:srgbClr val="0000FF"/>
              </a:solidFill>
              <a:ea typeface="MS PGothic" charset="-128"/>
            </a:endParaRPr>
          </a:p>
          <a:p>
            <a:pPr lvl="1"/>
            <a:r>
              <a:rPr lang="en-US" altLang="zh-CN" sz="2800">
                <a:ea typeface="MS PGothic" charset="-128"/>
              </a:rPr>
              <a:t>no reader should wait for other readers</a:t>
            </a:r>
            <a:r>
              <a:rPr lang="zh-CN" altLang="en-US" sz="2800">
                <a:ea typeface="MS PGothic" charset="-128"/>
              </a:rPr>
              <a:t> </a:t>
            </a:r>
            <a:r>
              <a:rPr lang="en-US" altLang="zh-CN" sz="2800">
                <a:ea typeface="MS PGothic" charset="-128"/>
              </a:rPr>
              <a:t>to finish simply because a writer is waiting</a:t>
            </a:r>
            <a:endParaRPr lang="zh-CN" altLang="en-US" sz="2800">
              <a:ea typeface="MS PGothic" charset="-128"/>
            </a:endParaRPr>
          </a:p>
          <a:p>
            <a:pPr lvl="1"/>
            <a:r>
              <a:rPr lang="en-US" altLang="zh-CN" sz="2800">
                <a:solidFill>
                  <a:srgbClr val="FF0000"/>
                </a:solidFill>
                <a:ea typeface="MS PGothic" charset="-128"/>
              </a:rPr>
              <a:t>readers have priority</a:t>
            </a:r>
            <a:endParaRPr lang="zh-CN" altLang="en-US" sz="2800">
              <a:solidFill>
                <a:srgbClr val="FF0000"/>
              </a:solidFill>
              <a:ea typeface="MS PGothic" charset="-128"/>
            </a:endParaRPr>
          </a:p>
          <a:p>
            <a:pPr lvl="1"/>
            <a:endParaRPr lang="en-US" altLang="zh-CN" sz="2800">
              <a:ea typeface="MS PGothic" charset="-128"/>
            </a:endParaRPr>
          </a:p>
          <a:p>
            <a:r>
              <a:rPr lang="en-US" altLang="zh-CN" sz="2800" b="1">
                <a:solidFill>
                  <a:srgbClr val="0000FF"/>
                </a:solidFill>
                <a:ea typeface="MS PGothic" charset="-128"/>
              </a:rPr>
              <a:t>Second variation</a:t>
            </a:r>
            <a:endParaRPr lang="zh-CN" altLang="en-US" sz="2800">
              <a:ea typeface="MS PGothic" charset="-128"/>
            </a:endParaRPr>
          </a:p>
          <a:p>
            <a:pPr lvl="1"/>
            <a:r>
              <a:rPr lang="en-US" altLang="zh-CN" sz="2800">
                <a:ea typeface="MS PGothic" charset="-128"/>
              </a:rPr>
              <a:t>if a writer is waiting to access the object, no</a:t>
            </a:r>
            <a:r>
              <a:rPr lang="zh-CN" altLang="en-US" sz="2800">
                <a:ea typeface="MS PGothic" charset="-128"/>
              </a:rPr>
              <a:t> </a:t>
            </a:r>
            <a:r>
              <a:rPr lang="en-US" altLang="zh-CN" sz="2800">
                <a:ea typeface="MS PGothic" charset="-128"/>
              </a:rPr>
              <a:t>new readers may start reading</a:t>
            </a:r>
          </a:p>
          <a:p>
            <a:pPr lvl="1"/>
            <a:r>
              <a:rPr lang="en-US" altLang="zh-CN" sz="2800">
                <a:solidFill>
                  <a:srgbClr val="FF0000"/>
                </a:solidFill>
                <a:ea typeface="MS PGothic" charset="-128"/>
              </a:rPr>
              <a:t>writers have priority</a:t>
            </a:r>
          </a:p>
        </p:txBody>
      </p:sp>
    </p:spTree>
    <p:extLst>
      <p:ext uri="{BB962C8B-B14F-4D97-AF65-F5344CB8AC3E}">
        <p14:creationId xmlns:p14="http://schemas.microsoft.com/office/powerpoint/2010/main" val="59805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/>
          <p:cNvSpPr>
            <a:spLocks noGrp="1" noChangeArrowheads="1"/>
          </p:cNvSpPr>
          <p:nvPr>
            <p:ph type="title"/>
          </p:nvPr>
        </p:nvSpPr>
        <p:spPr>
          <a:xfrm>
            <a:off x="1651000" y="369888"/>
            <a:ext cx="11379200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Synchronization Hardware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34763" cy="658495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r>
              <a:rPr lang="en-US" altLang="zh-CN" sz="2800" dirty="0">
                <a:ea typeface="MS PGothic" charset="-128"/>
              </a:rPr>
              <a:t>Many systems provide hardware support for critical section code</a:t>
            </a:r>
          </a:p>
          <a:p>
            <a:pPr marL="652463" lvl="1" indent="0">
              <a:lnSpc>
                <a:spcPct val="90000"/>
              </a:lnSpc>
              <a:buNone/>
              <a:tabLst>
                <a:tab pos="1060450" algn="l"/>
                <a:tab pos="1462088" algn="l"/>
                <a:tab pos="1798638" algn="l"/>
              </a:tabLst>
            </a:pPr>
            <a:endParaRPr lang="en-US" altLang="zh-CN" sz="2800" dirty="0" smtClean="0">
              <a:ea typeface="MS PGothic" charset="-128"/>
            </a:endParaRPr>
          </a:p>
          <a:p>
            <a:pPr marL="652463" lvl="1" indent="0">
              <a:lnSpc>
                <a:spcPct val="90000"/>
              </a:lnSpc>
              <a:buNone/>
              <a:tabLst>
                <a:tab pos="1060450" algn="l"/>
                <a:tab pos="1462088" algn="l"/>
                <a:tab pos="1798638" algn="l"/>
              </a:tabLst>
            </a:pPr>
            <a:endParaRPr lang="en-US" altLang="zh-CN" sz="2800" dirty="0">
              <a:ea typeface="MS PGothic" charset="-128"/>
            </a:endParaRPr>
          </a:p>
          <a:p>
            <a:pPr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r>
              <a:rPr lang="en-US" altLang="zh-CN" sz="2800" b="1" dirty="0">
                <a:solidFill>
                  <a:srgbClr val="FF0000"/>
                </a:solidFill>
                <a:ea typeface="MS PGothic" charset="-128"/>
              </a:rPr>
              <a:t>Uniprocessors</a:t>
            </a:r>
            <a:r>
              <a:rPr lang="en-US" altLang="zh-CN" sz="2800" dirty="0">
                <a:ea typeface="MS PGothic" charset="-128"/>
              </a:rPr>
              <a:t> – could disable interrupts</a:t>
            </a:r>
          </a:p>
          <a:p>
            <a:pPr lvl="1"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r>
              <a:rPr lang="en-US" altLang="zh-CN" sz="2400" dirty="0">
                <a:ea typeface="MS PGothic" charset="-128"/>
              </a:rPr>
              <a:t>Currently running code would execute without </a:t>
            </a:r>
            <a:r>
              <a:rPr lang="en-US" altLang="zh-CN" sz="2400" dirty="0" smtClean="0">
                <a:ea typeface="MS PGothic" charset="-128"/>
              </a:rPr>
              <a:t>preemption</a:t>
            </a:r>
          </a:p>
          <a:p>
            <a:pPr lvl="1"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endParaRPr lang="en-US" altLang="zh-CN" sz="2400" dirty="0">
              <a:ea typeface="MS PGothic" charset="-128"/>
            </a:endParaRPr>
          </a:p>
          <a:p>
            <a:pPr lvl="1"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endParaRPr lang="en-US" altLang="zh-CN" sz="2400" b="1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r>
              <a:rPr lang="en-US" altLang="zh-CN" sz="2400" b="1" dirty="0" smtClean="0">
                <a:solidFill>
                  <a:srgbClr val="0000FF"/>
                </a:solidFill>
                <a:ea typeface="MS PGothic" charset="-128"/>
              </a:rPr>
              <a:t>Multiprocessors?</a:t>
            </a:r>
          </a:p>
          <a:p>
            <a:pPr lvl="1">
              <a:lnSpc>
                <a:spcPct val="90000"/>
              </a:lnSpc>
              <a:tabLst>
                <a:tab pos="1060450" algn="l"/>
                <a:tab pos="1462088" algn="l"/>
                <a:tab pos="1798638" algn="l"/>
              </a:tabLst>
            </a:pPr>
            <a:r>
              <a:rPr lang="en-US" altLang="zh-CN" sz="2400" dirty="0" smtClean="0">
                <a:ea typeface="MS PGothic" charset="-128"/>
              </a:rPr>
              <a:t>lock</a:t>
            </a:r>
            <a:endParaRPr lang="en-US" altLang="zh-CN" sz="2400" dirty="0">
              <a:ea typeface="MS PGothic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Difference between P-C &amp; R-W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3379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3200">
                <a:ea typeface="MS PGothic" charset="-128"/>
              </a:rPr>
              <a:t>Readers do not modify shared data</a:t>
            </a:r>
          </a:p>
          <a:p>
            <a:endParaRPr lang="en-US" altLang="zh-CN" sz="3200">
              <a:ea typeface="MS PGothic" charset="-128"/>
            </a:endParaRPr>
          </a:p>
          <a:p>
            <a:r>
              <a:rPr lang="en-US" altLang="zh-CN" sz="3200">
                <a:ea typeface="MS PGothic" charset="-128"/>
              </a:rPr>
              <a:t>Readers do not compete with each other</a:t>
            </a:r>
          </a:p>
          <a:p>
            <a:endParaRPr lang="en-US" altLang="zh-CN" sz="3200">
              <a:ea typeface="MS PGothic" charset="-128"/>
            </a:endParaRPr>
          </a:p>
          <a:p>
            <a:r>
              <a:rPr lang="en-US" altLang="zh-CN" sz="3200">
                <a:ea typeface="MS PGothic" charset="-128"/>
              </a:rPr>
              <a:t>Readers and Writers do not need to test FULL or EMPTY</a:t>
            </a:r>
            <a:endParaRPr lang="zh-CN" altLang="en-US" sz="320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799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1681163" y="369888"/>
            <a:ext cx="11349037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Identify Race Condition (1)</a:t>
            </a:r>
          </a:p>
        </p:txBody>
      </p:sp>
      <p:sp>
        <p:nvSpPr>
          <p:cNvPr id="962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496675" cy="823912"/>
          </a:xfrm>
        </p:spPr>
        <p:txBody>
          <a:bodyPr/>
          <a:lstStyle/>
          <a:p>
            <a:pPr>
              <a:defRPr/>
            </a:pPr>
            <a:r>
              <a:rPr lang="en-US" altLang="zh-CN" sz="2800" dirty="0">
                <a:solidFill>
                  <a:srgbClr val="0000FF"/>
                </a:solidFill>
                <a:ea typeface="MS PGothic" charset="-128"/>
              </a:rPr>
              <a:t>Shared Data</a:t>
            </a:r>
          </a:p>
          <a:p>
            <a:pPr>
              <a:defRPr/>
            </a:pPr>
            <a:endParaRPr lang="en-US" altLang="zh-CN" sz="2400" dirty="0" smtClean="0">
              <a:solidFill>
                <a:schemeClr val="bg1">
                  <a:lumMod val="85000"/>
                </a:schemeClr>
              </a:solidFill>
              <a:ea typeface="MS PGothic" charset="-128"/>
            </a:endParaRPr>
          </a:p>
          <a:p>
            <a:pPr lvl="1">
              <a:defRPr/>
            </a:pPr>
            <a:endParaRPr lang="en-US" altLang="zh-CN" dirty="0">
              <a:ea typeface="MS PGothic" charset="-128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666875" y="4364038"/>
            <a:ext cx="4117975" cy="392906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wait(lock);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   read();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signal(lock);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 smtClean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</a:t>
            </a:r>
            <a:r>
              <a:rPr lang="en-US" altLang="zh-CN" sz="2000" b="1" kern="0" dirty="0" smtClean="0">
                <a:latin typeface="Courier New" charset="0"/>
                <a:ea typeface="MS PGothic" charset="-128"/>
              </a:rPr>
              <a:t/>
            </a:r>
            <a:br>
              <a:rPr lang="en-US" altLang="zh-CN" sz="2000" b="1" kern="0" dirty="0" smtClean="0">
                <a:latin typeface="Courier New" charset="0"/>
                <a:ea typeface="MS PGothic" charset="-128"/>
              </a:rPr>
            </a:br>
            <a:endParaRPr lang="en-US" altLang="zh-CN" sz="2000" b="1" kern="0" dirty="0">
              <a:latin typeface="Courier New" charset="0"/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7573963" y="4364038"/>
            <a:ext cx="3824287" cy="39290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 smtClean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wait(lock);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write();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 signal(lock);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</a:p>
          <a:p>
            <a:pPr>
              <a:buFont typeface="Monotype Sorts" charset="2"/>
              <a:buNone/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34821" name="文本框 5"/>
          <p:cNvSpPr txBox="1">
            <a:spLocks noChangeArrowheads="1"/>
          </p:cNvSpPr>
          <p:nvPr/>
        </p:nvSpPr>
        <p:spPr bwMode="auto">
          <a:xfrm>
            <a:off x="1770063" y="3544888"/>
            <a:ext cx="3062287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reader</a:t>
            </a:r>
            <a:endParaRPr kumimoji="1" lang="zh-CN" altLang="en-US" sz="2800"/>
          </a:p>
        </p:txBody>
      </p:sp>
      <p:sp>
        <p:nvSpPr>
          <p:cNvPr id="34822" name="文本框 6"/>
          <p:cNvSpPr txBox="1">
            <a:spLocks noChangeArrowheads="1"/>
          </p:cNvSpPr>
          <p:nvPr/>
        </p:nvSpPr>
        <p:spPr bwMode="auto">
          <a:xfrm>
            <a:off x="7837488" y="3544888"/>
            <a:ext cx="3062287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writer</a:t>
            </a:r>
            <a:endParaRPr kumimoji="1" lang="zh-CN" altLang="en-US" sz="2800"/>
          </a:p>
        </p:txBody>
      </p:sp>
      <p:sp>
        <p:nvSpPr>
          <p:cNvPr id="34823" name="文本框 7"/>
          <p:cNvSpPr txBox="1">
            <a:spLocks noChangeArrowheads="1"/>
          </p:cNvSpPr>
          <p:nvPr/>
        </p:nvSpPr>
        <p:spPr bwMode="auto">
          <a:xfrm>
            <a:off x="4779963" y="3016250"/>
            <a:ext cx="2511425" cy="4619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lock = 1;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5784850" y="5816600"/>
            <a:ext cx="38481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>
                <a:solidFill>
                  <a:srgbClr val="FF0000"/>
                </a:solidFill>
              </a:rPr>
              <a:t>Problem?</a:t>
            </a:r>
            <a:endParaRPr kumimoji="1" lang="zh-CN" altLang="en-US" sz="2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620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1552575" y="369888"/>
            <a:ext cx="11477625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First R-W: Add Reader Count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874713" y="2733675"/>
            <a:ext cx="6270625" cy="581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	wait(lock);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++;</a:t>
            </a:r>
          </a:p>
          <a:p>
            <a:pPr lvl="3">
              <a:buFont typeface="Monotype Sorts" charset="2"/>
              <a:buNone/>
              <a:defRPr/>
            </a:pPr>
            <a:endParaRPr lang="en-US" altLang="zh-CN" sz="2400" b="1" kern="0" dirty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r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ead();</a:t>
            </a:r>
          </a:p>
          <a:p>
            <a:pPr lvl="3">
              <a:buFont typeface="Monotype Sorts" charset="2"/>
              <a:buNone/>
              <a:defRPr/>
            </a:pPr>
            <a:endParaRPr lang="en-US" altLang="zh-CN" sz="2400" b="1" kern="0" dirty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--;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signal(lock);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endParaRPr lang="en-US" altLang="zh-CN" sz="2400" b="1" kern="0" dirty="0" smtClean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kern="0" dirty="0" smtClean="0">
                <a:solidFill>
                  <a:srgbClr val="0000FF"/>
                </a:solidFill>
                <a:ea typeface="MS PGothic" charset="-128"/>
              </a:rPr>
              <a:t>       </a:t>
            </a:r>
            <a:endParaRPr lang="en-US" altLang="zh-CN" kern="0" dirty="0">
              <a:solidFill>
                <a:srgbClr val="0000FF"/>
              </a:solidFill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7870825" y="2733675"/>
            <a:ext cx="4198938" cy="581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 smtClean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wait(lock);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write();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signal(lock);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</a:p>
          <a:p>
            <a:pPr>
              <a:buFont typeface="Monotype Sorts" charset="2"/>
              <a:buNone/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36868" name="文本框 5"/>
          <p:cNvSpPr txBox="1">
            <a:spLocks noChangeArrowheads="1"/>
          </p:cNvSpPr>
          <p:nvPr/>
        </p:nvSpPr>
        <p:spPr bwMode="auto">
          <a:xfrm>
            <a:off x="1385888" y="1676400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reader</a:t>
            </a:r>
            <a:endParaRPr kumimoji="1" lang="zh-CN" altLang="en-US" sz="2800"/>
          </a:p>
        </p:txBody>
      </p:sp>
      <p:sp>
        <p:nvSpPr>
          <p:cNvPr id="36869" name="文本框 6"/>
          <p:cNvSpPr txBox="1">
            <a:spLocks noChangeArrowheads="1"/>
          </p:cNvSpPr>
          <p:nvPr/>
        </p:nvSpPr>
        <p:spPr bwMode="auto">
          <a:xfrm>
            <a:off x="9007475" y="1706563"/>
            <a:ext cx="30622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writer</a:t>
            </a:r>
            <a:endParaRPr kumimoji="1" lang="zh-CN" altLang="en-US" sz="2800"/>
          </a:p>
        </p:txBody>
      </p:sp>
      <p:sp>
        <p:nvSpPr>
          <p:cNvPr id="36870" name="文本框 7"/>
          <p:cNvSpPr txBox="1">
            <a:spLocks noChangeArrowheads="1"/>
          </p:cNvSpPr>
          <p:nvPr/>
        </p:nvSpPr>
        <p:spPr bwMode="auto">
          <a:xfrm>
            <a:off x="5146675" y="1706563"/>
            <a:ext cx="2511425" cy="4619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lock = 1;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6689725" y="7708900"/>
            <a:ext cx="38481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>
                <a:solidFill>
                  <a:srgbClr val="FF0000"/>
                </a:solidFill>
              </a:rPr>
              <a:t>Problem?</a:t>
            </a:r>
            <a:endParaRPr kumimoji="1" lang="zh-CN" altLang="en-US" sz="2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68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ChangeArrowheads="1"/>
          </p:cNvSpPr>
          <p:nvPr>
            <p:ph type="title"/>
          </p:nvPr>
        </p:nvSpPr>
        <p:spPr>
          <a:xfrm>
            <a:off x="1552575" y="369888"/>
            <a:ext cx="11477625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Identify Race Condition (2)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874713" y="2733675"/>
            <a:ext cx="6270625" cy="581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	wait(lock);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++;</a:t>
            </a:r>
          </a:p>
          <a:p>
            <a:pPr lvl="3">
              <a:buFont typeface="Monotype Sorts" charset="2"/>
              <a:buNone/>
              <a:defRPr/>
            </a:pPr>
            <a:endParaRPr lang="en-US" altLang="zh-CN" sz="2400" b="1" kern="0" dirty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r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ead();</a:t>
            </a:r>
          </a:p>
          <a:p>
            <a:pPr lvl="3">
              <a:buFont typeface="Monotype Sorts" charset="2"/>
              <a:buNone/>
              <a:defRPr/>
            </a:pPr>
            <a:endParaRPr lang="en-US" altLang="zh-CN" sz="2400" b="1" kern="0" dirty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--;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signal(lock);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endParaRPr lang="en-US" altLang="zh-CN" sz="2400" b="1" kern="0" dirty="0" smtClean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kern="0" dirty="0" smtClean="0">
                <a:solidFill>
                  <a:srgbClr val="0000FF"/>
                </a:solidFill>
                <a:ea typeface="MS PGothic" charset="-128"/>
              </a:rPr>
              <a:t>       </a:t>
            </a:r>
            <a:endParaRPr lang="en-US" altLang="zh-CN" kern="0" dirty="0">
              <a:solidFill>
                <a:srgbClr val="0000FF"/>
              </a:solidFill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7870825" y="2733675"/>
            <a:ext cx="4198938" cy="581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 smtClean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wait(lock);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write();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signal(lock);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</a:p>
          <a:p>
            <a:pPr>
              <a:buFont typeface="Monotype Sorts" charset="2"/>
              <a:buNone/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38916" name="文本框 5"/>
          <p:cNvSpPr txBox="1">
            <a:spLocks noChangeArrowheads="1"/>
          </p:cNvSpPr>
          <p:nvPr/>
        </p:nvSpPr>
        <p:spPr bwMode="auto">
          <a:xfrm>
            <a:off x="1385888" y="1676400"/>
            <a:ext cx="3062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reader</a:t>
            </a:r>
            <a:endParaRPr kumimoji="1" lang="zh-CN" altLang="en-US" sz="2800"/>
          </a:p>
        </p:txBody>
      </p:sp>
      <p:sp>
        <p:nvSpPr>
          <p:cNvPr id="38917" name="文本框 6"/>
          <p:cNvSpPr txBox="1">
            <a:spLocks noChangeArrowheads="1"/>
          </p:cNvSpPr>
          <p:nvPr/>
        </p:nvSpPr>
        <p:spPr bwMode="auto">
          <a:xfrm>
            <a:off x="9007475" y="1706563"/>
            <a:ext cx="30622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writer</a:t>
            </a:r>
            <a:endParaRPr kumimoji="1" lang="zh-CN" altLang="en-US" sz="2800"/>
          </a:p>
        </p:txBody>
      </p:sp>
      <p:sp>
        <p:nvSpPr>
          <p:cNvPr id="38918" name="文本框 7"/>
          <p:cNvSpPr txBox="1">
            <a:spLocks noChangeArrowheads="1"/>
          </p:cNvSpPr>
          <p:nvPr/>
        </p:nvSpPr>
        <p:spPr bwMode="auto">
          <a:xfrm>
            <a:off x="5146675" y="1706563"/>
            <a:ext cx="2511425" cy="4619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kumimoji="1" lang="en-US" altLang="zh-CN" sz="2400" b="1">
                <a:solidFill>
                  <a:srgbClr val="00B050"/>
                </a:solidFill>
              </a:rPr>
              <a:t>lock = 1;</a:t>
            </a:r>
            <a:endParaRPr kumimoji="1" lang="zh-CN" altLang="en-US" sz="2400" b="1">
              <a:solidFill>
                <a:srgbClr val="00B050"/>
              </a:solidFill>
            </a:endParaRPr>
          </a:p>
        </p:txBody>
      </p:sp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2233613" y="3105150"/>
            <a:ext cx="4676775" cy="1700213"/>
          </a:xfrm>
          <a:prstGeom prst="rect">
            <a:avLst/>
          </a:prstGeom>
          <a:noFill/>
          <a:ln w="38100">
            <a:solidFill>
              <a:srgbClr val="FF90B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2233613" y="6043613"/>
            <a:ext cx="4676775" cy="1700212"/>
          </a:xfrm>
          <a:prstGeom prst="rect">
            <a:avLst/>
          </a:prstGeom>
          <a:noFill/>
          <a:ln w="38100">
            <a:solidFill>
              <a:srgbClr val="FF90B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07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/>
          <p:cNvSpPr>
            <a:spLocks noGrp="1" noChangeArrowheads="1"/>
          </p:cNvSpPr>
          <p:nvPr>
            <p:ph type="title"/>
          </p:nvPr>
        </p:nvSpPr>
        <p:spPr>
          <a:xfrm>
            <a:off x="989267" y="369888"/>
            <a:ext cx="11477625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First Readers-Writers Problem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61988" y="2733675"/>
            <a:ext cx="6270625" cy="64103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	   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wait(</a:t>
            </a:r>
            <a:r>
              <a:rPr lang="en-US" altLang="zh-CN" sz="2400" b="1" kern="0" dirty="0" err="1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rc_lock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		</a:t>
            </a:r>
            <a:r>
              <a:rPr lang="en-US" altLang="zh-CN" sz="2400" b="1" kern="0" dirty="0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wait(</a:t>
            </a:r>
            <a:r>
              <a:rPr lang="en-US" altLang="zh-CN" sz="2400" b="1" kern="0" dirty="0" err="1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rw_lock</a:t>
            </a:r>
            <a:r>
              <a:rPr lang="en-US" altLang="zh-CN" sz="2400" b="1" kern="0" dirty="0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++;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s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ignal(</a:t>
            </a:r>
            <a:r>
              <a:rPr lang="en-US" altLang="zh-CN" sz="2400" b="1" kern="0" dirty="0" err="1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rc_lock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);</a:t>
            </a:r>
            <a:endParaRPr lang="en-US" altLang="zh-CN" sz="2400" b="1" kern="0" dirty="0">
              <a:solidFill>
                <a:srgbClr val="00B050"/>
              </a:solidFill>
              <a:latin typeface="Courier New" charset="0"/>
              <a:ea typeface="MS PGothic" charset="-128"/>
            </a:endParaRP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Courier New" charset="0"/>
                <a:ea typeface="MS PGothic" charset="-128"/>
              </a:rPr>
              <a:t>r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ead();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wait(</a:t>
            </a:r>
            <a:r>
              <a:rPr lang="en-US" altLang="zh-CN" sz="2400" b="1" kern="0" dirty="0" err="1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rc_lock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);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--;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if(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== 0)</a:t>
            </a:r>
          </a:p>
          <a:p>
            <a:pPr lvl="3"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00FF"/>
                </a:solidFill>
                <a:latin typeface="Courier New" charset="0"/>
                <a:ea typeface="MS PGothic" charset="-128"/>
              </a:rPr>
              <a:t>	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 </a:t>
            </a:r>
            <a:r>
              <a:rPr lang="en-US" altLang="zh-CN" sz="2400" b="1" kern="0" dirty="0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signal(</a:t>
            </a:r>
            <a:r>
              <a:rPr lang="en-US" altLang="zh-CN" sz="2400" b="1" kern="0" dirty="0" err="1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rw_lock</a:t>
            </a:r>
            <a:r>
              <a:rPr lang="en-US" altLang="zh-CN" sz="2400" b="1" kern="0" dirty="0" smtClean="0">
                <a:solidFill>
                  <a:srgbClr val="00B0F0"/>
                </a:solidFill>
                <a:latin typeface="Courier New" charset="0"/>
                <a:ea typeface="MS PGothic" charset="-128"/>
              </a:rPr>
              <a:t>);</a:t>
            </a:r>
          </a:p>
          <a:p>
            <a:pPr lvl="3">
              <a:buFontTx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signal(</a:t>
            </a:r>
            <a:r>
              <a:rPr lang="en-US" altLang="zh-CN" sz="2400" b="1" kern="0" dirty="0" err="1">
                <a:solidFill>
                  <a:srgbClr val="00B050"/>
                </a:solidFill>
                <a:latin typeface="Courier New" charset="0"/>
                <a:ea typeface="MS PGothic" charset="-128"/>
              </a:rPr>
              <a:t>rc_lock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  <a:br>
              <a:rPr lang="en-US" altLang="zh-CN" sz="2400" b="1" kern="0" dirty="0" smtClean="0">
                <a:latin typeface="Courier New" charset="0"/>
                <a:ea typeface="MS PGothic" charset="-128"/>
              </a:rPr>
            </a:br>
            <a:endParaRPr lang="en-US" altLang="zh-CN" sz="2400" b="1" kern="0" dirty="0" smtClean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kern="0" dirty="0" smtClean="0">
                <a:solidFill>
                  <a:srgbClr val="0000FF"/>
                </a:solidFill>
                <a:ea typeface="MS PGothic" charset="-128"/>
              </a:rPr>
              <a:t>       </a:t>
            </a:r>
            <a:endParaRPr lang="en-US" altLang="zh-CN" kern="0" dirty="0">
              <a:solidFill>
                <a:srgbClr val="0000FF"/>
              </a:solidFill>
              <a:ea typeface="MS PGothic" charset="-128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8050213" y="3328988"/>
            <a:ext cx="4198937" cy="5815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do{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 smtClean="0">
              <a:solidFill>
                <a:srgbClr val="0000FF"/>
              </a:solidFill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wait(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rw_lock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>
                <a:solidFill>
                  <a:srgbClr val="00B05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</a:t>
            </a:r>
            <a:r>
              <a:rPr lang="en-US" altLang="zh-CN" sz="2400" b="1" kern="0" dirty="0" smtClean="0">
                <a:solidFill>
                  <a:srgbClr val="FF0000"/>
                </a:solidFill>
                <a:latin typeface="Courier New" charset="0"/>
                <a:ea typeface="MS PGothic" charset="-128"/>
              </a:rPr>
              <a:t>write();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B050"/>
                </a:solidFill>
                <a:latin typeface="Courier New" charset="0"/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signal(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rw_lock</a:t>
            </a: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); </a:t>
            </a: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   </a:t>
            </a:r>
            <a:endParaRPr lang="en-US" altLang="zh-CN" sz="2400" b="1" kern="0" dirty="0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  <a:defRPr/>
            </a:pPr>
            <a:r>
              <a:rPr lang="en-US" altLang="zh-CN" sz="2400" b="1" kern="0" dirty="0" smtClean="0">
                <a:latin typeface="Courier New" charset="0"/>
                <a:ea typeface="MS PGothic" charset="-128"/>
              </a:rPr>
              <a:t>}while(true); </a:t>
            </a:r>
          </a:p>
          <a:p>
            <a:pPr>
              <a:buFont typeface="Monotype Sorts" charset="2"/>
              <a:buNone/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40964" name="文本框 5"/>
          <p:cNvSpPr txBox="1">
            <a:spLocks noChangeArrowheads="1"/>
          </p:cNvSpPr>
          <p:nvPr/>
        </p:nvSpPr>
        <p:spPr bwMode="auto">
          <a:xfrm>
            <a:off x="947738" y="2225675"/>
            <a:ext cx="3062287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reader</a:t>
            </a:r>
            <a:endParaRPr kumimoji="1" lang="zh-CN" altLang="en-US" sz="28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6861175" y="1250950"/>
            <a:ext cx="6918325" cy="137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lvl="1">
              <a:defRPr/>
            </a:pPr>
            <a:r>
              <a:rPr lang="en-US" altLang="zh-CN" sz="2400" kern="0" dirty="0" smtClean="0">
                <a:ea typeface="MS PGothic" charset="-128"/>
              </a:rPr>
              <a:t>Semaphore</a:t>
            </a:r>
            <a:r>
              <a:rPr lang="en-US" altLang="zh-CN" sz="2400" b="1" kern="0" dirty="0" smtClean="0">
                <a:solidFill>
                  <a:srgbClr val="00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rw_lock</a:t>
            </a:r>
            <a:r>
              <a:rPr lang="en-US" altLang="zh-CN" sz="2400" b="1" kern="0" dirty="0" smtClean="0">
                <a:solidFill>
                  <a:srgbClr val="00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kern="0" dirty="0" smtClean="0">
                <a:ea typeface="MS PGothic" charset="-128"/>
              </a:rPr>
              <a:t>initialized to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 1</a:t>
            </a:r>
          </a:p>
          <a:p>
            <a:pPr lvl="1">
              <a:defRPr/>
            </a:pPr>
            <a:r>
              <a:rPr lang="en-US" altLang="zh-CN" sz="2400" kern="0" dirty="0" smtClean="0">
                <a:ea typeface="MS PGothic" charset="-128"/>
              </a:rPr>
              <a:t>Integer </a:t>
            </a:r>
            <a:r>
              <a:rPr lang="en-US" altLang="zh-CN" sz="2400" b="1" kern="0" dirty="0" err="1">
                <a:solidFill>
                  <a:srgbClr val="0000FF"/>
                </a:solidFill>
                <a:latin typeface="Courier New" charset="0"/>
                <a:ea typeface="MS PGothic" charset="-128"/>
              </a:rPr>
              <a:t>reader_count</a:t>
            </a:r>
            <a:r>
              <a:rPr lang="en-US" altLang="zh-CN" sz="2400" kern="0" dirty="0" smtClean="0">
                <a:ea typeface="MS PGothic" charset="-128"/>
              </a:rPr>
              <a:t> initialized to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0</a:t>
            </a:r>
          </a:p>
          <a:p>
            <a:pPr lvl="1">
              <a:defRPr/>
            </a:pPr>
            <a:r>
              <a:rPr lang="en-US" altLang="zh-CN" sz="2400" kern="0" dirty="0" smtClean="0">
                <a:ea typeface="MS PGothic" charset="-128"/>
              </a:rPr>
              <a:t>Semaphore </a:t>
            </a:r>
            <a:r>
              <a:rPr lang="en-US" altLang="zh-CN" sz="2400" b="1" kern="0" dirty="0" err="1">
                <a:solidFill>
                  <a:srgbClr val="0000FF"/>
                </a:solidFill>
                <a:latin typeface="Courier New" charset="0"/>
                <a:ea typeface="MS PGothic" charset="-128"/>
              </a:rPr>
              <a:t>rc_l</a:t>
            </a:r>
            <a:r>
              <a:rPr lang="en-US" altLang="zh-CN" sz="2400" b="1" kern="0" dirty="0" err="1" smtClean="0">
                <a:solidFill>
                  <a:srgbClr val="0000FF"/>
                </a:solidFill>
                <a:latin typeface="Courier New" charset="0"/>
                <a:ea typeface="MS PGothic" charset="-128"/>
              </a:rPr>
              <a:t>ock</a:t>
            </a:r>
            <a:r>
              <a:rPr lang="en-US" altLang="zh-CN" sz="2400" b="1" kern="0" dirty="0" smtClean="0">
                <a:solidFill>
                  <a:srgbClr val="000000"/>
                </a:solidFill>
                <a:latin typeface="Courier New" charset="0"/>
                <a:ea typeface="MS PGothic" charset="-128"/>
              </a:rPr>
              <a:t> </a:t>
            </a:r>
            <a:r>
              <a:rPr lang="en-US" altLang="zh-CN" sz="2400" kern="0" dirty="0" smtClean="0">
                <a:ea typeface="MS PGothic" charset="-128"/>
              </a:rPr>
              <a:t>initialized to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1</a:t>
            </a:r>
          </a:p>
          <a:p>
            <a:pPr lvl="1">
              <a:defRPr/>
            </a:pPr>
            <a:endParaRPr lang="en-US" altLang="zh-CN" sz="2400" kern="0" dirty="0">
              <a:ea typeface="MS PGothic" charset="-128"/>
            </a:endParaRPr>
          </a:p>
        </p:txBody>
      </p:sp>
      <p:sp>
        <p:nvSpPr>
          <p:cNvPr id="40966" name="文本框 10"/>
          <p:cNvSpPr txBox="1">
            <a:spLocks noChangeArrowheads="1"/>
          </p:cNvSpPr>
          <p:nvPr/>
        </p:nvSpPr>
        <p:spPr bwMode="auto">
          <a:xfrm>
            <a:off x="9350375" y="7799388"/>
            <a:ext cx="30622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/>
              <a:t>Writer</a:t>
            </a:r>
            <a:endParaRPr kumimoji="1"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31564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369888"/>
            <a:ext cx="11506200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Dining-Philosophers Problem</a:t>
            </a:r>
          </a:p>
        </p:txBody>
      </p:sp>
      <p:pic>
        <p:nvPicPr>
          <p:cNvPr id="43010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13" y="1712913"/>
            <a:ext cx="5592762" cy="580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矩形 1"/>
          <p:cNvSpPr>
            <a:spLocks noChangeArrowheads="1"/>
          </p:cNvSpPr>
          <p:nvPr/>
        </p:nvSpPr>
        <p:spPr bwMode="auto">
          <a:xfrm>
            <a:off x="738188" y="7927975"/>
            <a:ext cx="7215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7030A0"/>
                </a:solidFill>
              </a:rPr>
              <a:t>https://en.wikipedia.org/wiki/Dining_philosophers_problem</a:t>
            </a:r>
          </a:p>
        </p:txBody>
      </p:sp>
    </p:spTree>
    <p:extLst>
      <p:ext uri="{BB962C8B-B14F-4D97-AF65-F5344CB8AC3E}">
        <p14:creationId xmlns:p14="http://schemas.microsoft.com/office/powerpoint/2010/main" val="182235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369888"/>
            <a:ext cx="11506200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Dining-Philosophers Problem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38238" y="1943100"/>
            <a:ext cx="5561012" cy="6329363"/>
          </a:xfrm>
        </p:spPr>
        <p:txBody>
          <a:bodyPr/>
          <a:lstStyle/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>
                <a:ea typeface="MS PGothic" charset="-128"/>
              </a:rPr>
              <a:t>Philosophers spend their lives thinking and eating</a:t>
            </a:r>
          </a:p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>
                <a:ea typeface="MS PGothic" charset="-128"/>
              </a:rPr>
              <a:t>Don</a:t>
            </a:r>
            <a:r>
              <a:rPr lang="ja-JP" altLang="en-US" sz="2800">
                <a:ea typeface="MS PGothic" charset="-128"/>
              </a:rPr>
              <a:t>’</a:t>
            </a:r>
            <a:r>
              <a:rPr lang="en-US" altLang="ja-JP" sz="2800">
                <a:ea typeface="MS PGothic" charset="-128"/>
              </a:rPr>
              <a:t>t interact with their neighbors, occasionally try to pick up 2 chopsticks, one at a time, to eat from bowl</a:t>
            </a:r>
          </a:p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>
                <a:ea typeface="MS PGothic" charset="-128"/>
              </a:rPr>
              <a:t>Need both to eat, then release both when done</a:t>
            </a:r>
          </a:p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>
                <a:ea typeface="MS PGothic" charset="-128"/>
              </a:rPr>
              <a:t>Pick up the two chopsticks that are closest to her/him</a:t>
            </a:r>
          </a:p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>
                <a:ea typeface="MS PGothic" charset="-128"/>
              </a:rPr>
              <a:t>She/he cannot pick up a chopstick that is already in the hand of a neighbor</a:t>
            </a:r>
            <a:endParaRPr lang="en-US" altLang="zh-CN" sz="2800">
              <a:solidFill>
                <a:srgbClr val="0000FF"/>
              </a:solidFill>
              <a:ea typeface="MS PGothic" charset="-128"/>
            </a:endParaRPr>
          </a:p>
        </p:txBody>
      </p:sp>
      <p:pic>
        <p:nvPicPr>
          <p:cNvPr id="45059" name="Picture 5" descr="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688" y="2444750"/>
            <a:ext cx="5129212" cy="472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428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369888"/>
            <a:ext cx="11506200" cy="768350"/>
          </a:xfrm>
        </p:spPr>
        <p:txBody>
          <a:bodyPr/>
          <a:lstStyle/>
          <a:p>
            <a:pPr eaLnBrk="1" hangingPunct="1"/>
            <a:r>
              <a:rPr lang="en-US" altLang="zh-CN" dirty="0">
                <a:ea typeface="MS PGothic" charset="-128"/>
              </a:rPr>
              <a:t>Identify Mutual Exclusion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9000" y="2003425"/>
            <a:ext cx="8255000" cy="3033713"/>
          </a:xfrm>
        </p:spPr>
        <p:txBody>
          <a:bodyPr/>
          <a:lstStyle/>
          <a:p>
            <a:pPr>
              <a:tabLst>
                <a:tab pos="1954213" algn="l"/>
                <a:tab pos="2200275" algn="l"/>
              </a:tabLst>
            </a:pPr>
            <a:r>
              <a:rPr lang="en-US" altLang="zh-CN" sz="2800" b="1" dirty="0">
                <a:ea typeface="MS PGothic" charset="-128"/>
              </a:rPr>
              <a:t>Shared data </a:t>
            </a:r>
          </a:p>
          <a:p>
            <a:pPr lvl="1">
              <a:tabLst>
                <a:tab pos="1954213" algn="l"/>
                <a:tab pos="2200275" algn="l"/>
              </a:tabLst>
            </a:pPr>
            <a:r>
              <a:rPr lang="en-US" altLang="zh-CN" sz="2400" b="1" dirty="0">
                <a:ea typeface="MS PGothic" charset="-128"/>
              </a:rPr>
              <a:t>Semaphore </a:t>
            </a:r>
            <a:r>
              <a:rPr lang="en-US" altLang="zh-CN" sz="2400" b="1" dirty="0">
                <a:solidFill>
                  <a:srgbClr val="FF0000"/>
                </a:solidFill>
                <a:ea typeface="MS PGothic" charset="-128"/>
              </a:rPr>
              <a:t>chopstick [5]</a:t>
            </a:r>
            <a:r>
              <a:rPr lang="en-US" altLang="zh-CN" sz="2400" b="1" dirty="0">
                <a:ea typeface="MS PGothic" charset="-128"/>
              </a:rPr>
              <a:t> initialized to </a:t>
            </a:r>
            <a:r>
              <a:rPr lang="en-US" altLang="zh-CN" sz="2400" b="1" dirty="0">
                <a:solidFill>
                  <a:srgbClr val="0000FF"/>
                </a:solidFill>
                <a:ea typeface="MS PGothic" charset="-128"/>
              </a:rPr>
              <a:t>1</a:t>
            </a:r>
          </a:p>
        </p:txBody>
      </p:sp>
      <p:pic>
        <p:nvPicPr>
          <p:cNvPr id="47107" name="Picture 5" descr="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838575"/>
            <a:ext cx="4160838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523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1557338" y="369888"/>
            <a:ext cx="11798300" cy="768350"/>
          </a:xfrm>
        </p:spPr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  Dining-Philosophers Problem Algorithm</a:t>
            </a:r>
          </a:p>
        </p:txBody>
      </p:sp>
      <p:sp>
        <p:nvSpPr>
          <p:cNvPr id="1105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579563"/>
            <a:ext cx="7583488" cy="7159625"/>
          </a:xfrm>
        </p:spPr>
        <p:txBody>
          <a:bodyPr/>
          <a:lstStyle/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800" dirty="0">
                <a:ea typeface="MS PGothic" charset="-128"/>
              </a:rPr>
              <a:t>The structure of Philosopher</a:t>
            </a:r>
            <a:r>
              <a:rPr lang="en-US" altLang="zh-CN" sz="2800" i="1" dirty="0">
                <a:solidFill>
                  <a:srgbClr val="0000FF"/>
                </a:solidFill>
                <a:ea typeface="MS PGothic" charset="-128"/>
              </a:rPr>
              <a:t> </a:t>
            </a:r>
            <a:r>
              <a:rPr lang="en-US" altLang="zh-CN" sz="2800" b="1" i="1" dirty="0" err="1">
                <a:solidFill>
                  <a:srgbClr val="0000FF"/>
                </a:solidFill>
                <a:ea typeface="MS PGothic" charset="-128"/>
              </a:rPr>
              <a:t>i</a:t>
            </a:r>
            <a:endParaRPr lang="en-US" altLang="zh-CN" sz="2800" dirty="0">
              <a:ea typeface="MS PGothic" charset="-128"/>
            </a:endParaRPr>
          </a:p>
          <a:p>
            <a:pPr marL="541338" indent="-541338">
              <a:lnSpc>
                <a:spcPct val="90000"/>
              </a:lnSpc>
              <a:buFont typeface="Monotype Sort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dirty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do  { 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          </a:t>
            </a:r>
            <a:r>
              <a:rPr lang="en-US" altLang="zh-CN" sz="2400" b="1" dirty="0">
                <a:solidFill>
                  <a:srgbClr val="0000FF"/>
                </a:solidFill>
                <a:ea typeface="MS PGothic" charset="-128"/>
              </a:rPr>
              <a:t>wait ( chopstick[</a:t>
            </a:r>
            <a:r>
              <a:rPr lang="en-US" altLang="zh-CN" sz="2400" b="1" dirty="0" err="1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dirty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	   </a:t>
            </a:r>
            <a:r>
              <a:rPr lang="en-US" altLang="zh-CN" sz="2400" b="1" dirty="0">
                <a:ea typeface="MS PGothic" charset="-128"/>
              </a:rPr>
              <a:t> </a:t>
            </a:r>
            <a:r>
              <a:rPr lang="en-US" altLang="zh-CN" sz="2400" b="1" dirty="0">
                <a:solidFill>
                  <a:srgbClr val="00B050"/>
                </a:solidFill>
                <a:ea typeface="MS PGothic" charset="-128"/>
              </a:rPr>
              <a:t>wait ( chopstick[(</a:t>
            </a:r>
            <a:r>
              <a:rPr lang="en-US" altLang="zh-CN" sz="2400" b="1" dirty="0" err="1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dirty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	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	    //  eat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sz="2400" dirty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	    </a:t>
            </a:r>
            <a:r>
              <a:rPr lang="en-US" altLang="zh-CN" sz="2400" b="1" dirty="0">
                <a:solidFill>
                  <a:srgbClr val="0000FF"/>
                </a:solidFill>
                <a:ea typeface="MS PGothic" charset="-128"/>
              </a:rPr>
              <a:t>signal ( chopstick[</a:t>
            </a:r>
            <a:r>
              <a:rPr lang="en-US" altLang="zh-CN" sz="2400" b="1" dirty="0" err="1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dirty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          </a:t>
            </a:r>
            <a:r>
              <a:rPr lang="en-US" altLang="zh-CN" sz="2400" b="1" dirty="0">
                <a:solidFill>
                  <a:srgbClr val="00B050"/>
                </a:solidFill>
                <a:ea typeface="MS PGothic" charset="-128"/>
              </a:rPr>
              <a:t>signal ( chopstick[(</a:t>
            </a:r>
            <a:r>
              <a:rPr lang="en-US" altLang="zh-CN" sz="2400" b="1" dirty="0" err="1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dirty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sz="2400" dirty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          //  think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sz="2400" dirty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400" dirty="0">
                <a:ea typeface="MS PGothic" charset="-128"/>
              </a:rPr>
              <a:t>} while (TRUE);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dirty="0">
              <a:solidFill>
                <a:srgbClr val="0000FF"/>
              </a:solidFill>
              <a:ea typeface="MS PGothic" charset="-128"/>
            </a:endParaRPr>
          </a:p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r>
              <a:rPr lang="en-US" altLang="zh-CN" sz="2800" dirty="0">
                <a:solidFill>
                  <a:srgbClr val="FF0000"/>
                </a:solidFill>
                <a:ea typeface="MS PGothic" charset="-128"/>
              </a:rPr>
              <a:t>What is the problem with this algorithm?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</a:pPr>
            <a:endParaRPr lang="en-US" altLang="zh-CN" dirty="0">
              <a:solidFill>
                <a:srgbClr val="0000FF"/>
              </a:solidFill>
              <a:ea typeface="MS PGothic" charset="-128"/>
            </a:endParaRPr>
          </a:p>
        </p:txBody>
      </p:sp>
      <p:pic>
        <p:nvPicPr>
          <p:cNvPr id="49155" name="Picture 5" descr="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800" y="2882900"/>
            <a:ext cx="4160838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9194800" y="7920038"/>
            <a:ext cx="26574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sz="2800" b="1">
                <a:solidFill>
                  <a:srgbClr val="C00000"/>
                </a:solidFill>
              </a:rPr>
              <a:t>Demo</a:t>
            </a:r>
            <a:endParaRPr kumimoji="1"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28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Possible Remedies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55298" name="内容占位符 2"/>
          <p:cNvSpPr>
            <a:spLocks noGrp="1"/>
          </p:cNvSpPr>
          <p:nvPr>
            <p:ph idx="1"/>
          </p:nvPr>
        </p:nvSpPr>
        <p:spPr>
          <a:xfrm>
            <a:off x="1209675" y="1644650"/>
            <a:ext cx="10507663" cy="6564313"/>
          </a:xfrm>
        </p:spPr>
        <p:txBody>
          <a:bodyPr/>
          <a:lstStyle/>
          <a:p>
            <a:r>
              <a:rPr lang="en-US" altLang="zh-CN" sz="2800">
                <a:ea typeface="MS PGothic" charset="-128"/>
              </a:rPr>
              <a:t>Allow at most</a:t>
            </a:r>
            <a:r>
              <a:rPr lang="en-US" altLang="zh-CN" sz="2800" b="1">
                <a:solidFill>
                  <a:srgbClr val="FF0000"/>
                </a:solidFill>
                <a:ea typeface="MS PGothic" charset="-128"/>
              </a:rPr>
              <a:t> four </a:t>
            </a:r>
            <a:r>
              <a:rPr lang="en-US" altLang="zh-CN" sz="2800">
                <a:ea typeface="MS PGothic" charset="-128"/>
              </a:rPr>
              <a:t>philosophers to be sitting simultaneously at the table.</a:t>
            </a:r>
            <a:endParaRPr lang="zh-CN" altLang="en-US" sz="2800">
              <a:ea typeface="MS PGothic" charset="-128"/>
            </a:endParaRPr>
          </a:p>
          <a:p>
            <a:pPr lvl="1"/>
            <a:r>
              <a:rPr lang="en-US" altLang="zh-CN" sz="2800">
                <a:solidFill>
                  <a:srgbClr val="00B050"/>
                </a:solidFill>
                <a:ea typeface="MS PGothic" charset="-128"/>
              </a:rPr>
              <a:t>No deadlock</a:t>
            </a:r>
            <a:endParaRPr lang="en-US" altLang="zh-CN" sz="2800">
              <a:ea typeface="MS PGothic" charset="-128"/>
            </a:endParaRPr>
          </a:p>
          <a:p>
            <a:r>
              <a:rPr lang="en-US" altLang="zh-CN" sz="2800">
                <a:ea typeface="MS PGothic" charset="-128"/>
              </a:rPr>
              <a:t>Allow a philosopher to pick up her chopsticks </a:t>
            </a:r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only if both chopsticks are available</a:t>
            </a:r>
            <a:r>
              <a:rPr lang="en-US" altLang="zh-CN" sz="2800">
                <a:ea typeface="MS PGothic" charset="-128"/>
              </a:rPr>
              <a:t> (to do this, she must pick them up in a critical section).</a:t>
            </a:r>
          </a:p>
          <a:p>
            <a:pPr lvl="1"/>
            <a:r>
              <a:rPr lang="en-US" altLang="zh-CN" sz="2800">
                <a:solidFill>
                  <a:srgbClr val="00B050"/>
                </a:solidFill>
                <a:ea typeface="MS PGothic" charset="-128"/>
              </a:rPr>
              <a:t>No deadlock</a:t>
            </a:r>
            <a:endParaRPr lang="en-US" altLang="zh-CN" sz="2800">
              <a:ea typeface="MS PGothic" charset="-128"/>
            </a:endParaRPr>
          </a:p>
          <a:p>
            <a:r>
              <a:rPr lang="en-US" altLang="zh-CN" sz="2800">
                <a:ea typeface="MS PGothic" charset="-128"/>
              </a:rPr>
              <a:t>Use an asymmetric solution—that is, an odd-numbered philosopher picks up first her left chopstick and then her right chopstick, whereas an even numbered philosopher picks up her right chopstick and then her left chopstick.</a:t>
            </a:r>
          </a:p>
          <a:p>
            <a:pPr lvl="1"/>
            <a:r>
              <a:rPr lang="en-US" altLang="zh-CN" sz="2800">
                <a:solidFill>
                  <a:srgbClr val="00B050"/>
                </a:solidFill>
                <a:ea typeface="MS PGothic" charset="-128"/>
              </a:rPr>
              <a:t>No deadlock</a:t>
            </a:r>
          </a:p>
          <a:p>
            <a:endParaRPr lang="en-US" altLang="zh-CN" sz="280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53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Mutex Locks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882438" cy="70056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3200" dirty="0">
                <a:ea typeface="MS PGothic" charset="-128"/>
              </a:rPr>
              <a:t>Previous solutions are complicated and generally inaccessible to application </a:t>
            </a:r>
            <a:r>
              <a:rPr lang="en-US" altLang="zh-CN" sz="3200" dirty="0" smtClean="0">
                <a:ea typeface="MS PGothic" charset="-128"/>
              </a:rPr>
              <a:t>programmers</a:t>
            </a:r>
          </a:p>
          <a:p>
            <a:pPr>
              <a:lnSpc>
                <a:spcPct val="90000"/>
              </a:lnSpc>
            </a:pPr>
            <a:endParaRPr lang="en-US" altLang="zh-CN" sz="3200" dirty="0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zh-CN" sz="3200" dirty="0">
                <a:ea typeface="MS PGothic" charset="-128"/>
              </a:rPr>
              <a:t>OS designers build software tools to solve critical section </a:t>
            </a:r>
            <a:r>
              <a:rPr lang="en-US" altLang="zh-CN" sz="3200" dirty="0" smtClean="0">
                <a:ea typeface="MS PGothic" charset="-128"/>
              </a:rPr>
              <a:t>problem</a:t>
            </a:r>
          </a:p>
          <a:p>
            <a:pPr>
              <a:lnSpc>
                <a:spcPct val="90000"/>
              </a:lnSpc>
            </a:pPr>
            <a:endParaRPr lang="en-US" altLang="zh-CN" sz="3200" dirty="0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zh-CN" sz="3200" dirty="0">
                <a:ea typeface="MS PGothic" charset="-128"/>
              </a:rPr>
              <a:t>Simplest is </a:t>
            </a:r>
            <a:r>
              <a:rPr lang="en-US" altLang="zh-CN" sz="3200" b="1" dirty="0" err="1">
                <a:solidFill>
                  <a:srgbClr val="FF0000"/>
                </a:solidFill>
                <a:ea typeface="MS PGothic" charset="-128"/>
              </a:rPr>
              <a:t>mutex</a:t>
            </a:r>
            <a:r>
              <a:rPr lang="en-US" altLang="zh-CN" sz="3200" b="1" dirty="0">
                <a:solidFill>
                  <a:srgbClr val="FF0000"/>
                </a:solidFill>
                <a:ea typeface="MS PGothic" charset="-128"/>
              </a:rPr>
              <a:t> </a:t>
            </a:r>
            <a:r>
              <a:rPr lang="en-US" altLang="zh-CN" sz="3200" b="1" dirty="0" smtClean="0">
                <a:solidFill>
                  <a:srgbClr val="FF0000"/>
                </a:solidFill>
                <a:ea typeface="MS PGothic" charset="-128"/>
              </a:rPr>
              <a:t>lock </a:t>
            </a:r>
            <a:r>
              <a:rPr lang="en-US" altLang="zh-CN" sz="3200" dirty="0" smtClean="0">
                <a:solidFill>
                  <a:srgbClr val="0000FF"/>
                </a:solidFill>
                <a:ea typeface="MS PGothic" charset="-128"/>
              </a:rPr>
              <a:t>(mutual exclusion lock)</a:t>
            </a:r>
            <a:endParaRPr lang="en-US" altLang="zh-CN" sz="3200" dirty="0">
              <a:solidFill>
                <a:srgbClr val="0000FF"/>
              </a:solidFill>
              <a:ea typeface="MS PGothic" charset="-128"/>
            </a:endParaRPr>
          </a:p>
          <a:p>
            <a:pPr lvl="1">
              <a:lnSpc>
                <a:spcPct val="90000"/>
              </a:lnSpc>
            </a:pPr>
            <a:r>
              <a:rPr lang="en-US" altLang="zh-CN" sz="2800" dirty="0" smtClean="0">
                <a:ea typeface="MS PGothic" charset="-128"/>
              </a:rPr>
              <a:t>first </a:t>
            </a:r>
            <a:r>
              <a:rPr lang="en-US" altLang="zh-CN" sz="2800" b="1" dirty="0" smtClean="0">
                <a:latin typeface="Courier New" charset="0"/>
                <a:ea typeface="MS PGothic" charset="-128"/>
              </a:rPr>
              <a:t>acquire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()</a:t>
            </a:r>
            <a:r>
              <a:rPr lang="en-US" altLang="zh-CN" sz="2800" dirty="0">
                <a:ea typeface="MS PGothic" charset="-128"/>
              </a:rPr>
              <a:t> a lock </a:t>
            </a:r>
            <a:endParaRPr lang="en-US" altLang="zh-CN" sz="2800" dirty="0" smtClean="0">
              <a:ea typeface="MS PGothic" charset="-128"/>
            </a:endParaRPr>
          </a:p>
          <a:p>
            <a:pPr lvl="1">
              <a:lnSpc>
                <a:spcPct val="90000"/>
              </a:lnSpc>
            </a:pPr>
            <a:r>
              <a:rPr lang="en-US" altLang="zh-CN" sz="2800" dirty="0" smtClean="0">
                <a:ea typeface="MS PGothic" charset="-128"/>
              </a:rPr>
              <a:t>then </a:t>
            </a:r>
            <a:r>
              <a:rPr lang="en-US" altLang="zh-CN" sz="2800" b="1" dirty="0">
                <a:latin typeface="Courier New" charset="0"/>
                <a:ea typeface="MS PGothic" charset="-128"/>
              </a:rPr>
              <a:t>release()</a:t>
            </a:r>
            <a:r>
              <a:rPr lang="en-US" altLang="zh-CN" sz="2800" dirty="0">
                <a:ea typeface="MS PGothic" charset="-128"/>
              </a:rPr>
              <a:t> </a:t>
            </a:r>
            <a:r>
              <a:rPr lang="en-US" altLang="zh-CN" sz="2800" dirty="0" smtClean="0">
                <a:ea typeface="MS PGothic" charset="-128"/>
              </a:rPr>
              <a:t>it</a:t>
            </a:r>
            <a:endParaRPr lang="en-US" altLang="zh-CN" sz="2800" dirty="0">
              <a:ea typeface="MS PGothic" charset="-128"/>
            </a:endParaRPr>
          </a:p>
          <a:p>
            <a:pPr lvl="1">
              <a:lnSpc>
                <a:spcPct val="90000"/>
              </a:lnSpc>
            </a:pPr>
            <a:r>
              <a:rPr lang="en-US" altLang="zh-CN" sz="2800" dirty="0">
                <a:ea typeface="MS PGothic" charset="-128"/>
              </a:rPr>
              <a:t>Boolean variable indicating if lock is available or not</a:t>
            </a:r>
            <a:br>
              <a:rPr lang="en-US" altLang="zh-CN" sz="2800" dirty="0">
                <a:ea typeface="MS PGothic" charset="-128"/>
              </a:rPr>
            </a:br>
            <a:endParaRPr lang="en-US" altLang="zh-CN" sz="2800" dirty="0">
              <a:ea typeface="MS PGothic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A Possible Remedy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241425" y="1579563"/>
            <a:ext cx="7583488" cy="715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The structure of Philosopher</a:t>
            </a:r>
            <a:r>
              <a:rPr lang="en-US" altLang="zh-CN" sz="2400" i="1" kern="0" dirty="0" smtClean="0">
                <a:solidFill>
                  <a:srgbClr val="0000FF"/>
                </a:solidFill>
                <a:ea typeface="MS PGothic" charset="-128"/>
              </a:rPr>
              <a:t> </a:t>
            </a:r>
            <a:r>
              <a:rPr lang="en-US" altLang="zh-CN" sz="2400" b="1" i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endParaRPr lang="en-US" altLang="zh-CN" sz="2400" kern="0" dirty="0" smtClean="0">
              <a:ea typeface="MS PGothic" charset="-128"/>
            </a:endParaRPr>
          </a:p>
          <a:p>
            <a:pPr marL="541338" indent="-541338">
              <a:lnSpc>
                <a:spcPct val="90000"/>
              </a:lnSpc>
              <a:buFont typeface="Monotype Sort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do  { 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>
                <a:ea typeface="MS PGothic" charset="-128"/>
              </a:rPr>
              <a:t>	 </a:t>
            </a:r>
            <a:r>
              <a:rPr lang="en-US" altLang="zh-CN" sz="2400" kern="0" dirty="0" smtClean="0"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acquire(lock);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          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wait ( chopstick[</a:t>
            </a:r>
            <a:r>
              <a:rPr lang="en-US" altLang="zh-CN" sz="2400" b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</a:t>
            </a:r>
            <a:r>
              <a:rPr lang="en-US" altLang="zh-CN" sz="2400" b="1" kern="0" dirty="0" smtClean="0"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wait ( chopstick[(</a:t>
            </a:r>
            <a:r>
              <a:rPr lang="en-US" altLang="zh-CN" sz="2400" b="1" kern="0" dirty="0" err="1" smtClean="0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 //  eat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sz="2400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 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signal ( chopstick[</a:t>
            </a:r>
            <a:r>
              <a:rPr lang="en-US" altLang="zh-CN" sz="2400" b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          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signal ( chopstick[(</a:t>
            </a:r>
            <a:r>
              <a:rPr lang="en-US" altLang="zh-CN" sz="2400" b="1" kern="0" dirty="0" err="1" smtClean="0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smtClean="0">
                <a:ea typeface="MS PGothic" charset="-128"/>
              </a:rPr>
              <a:t>	    </a:t>
            </a:r>
            <a:r>
              <a:rPr lang="en-US" altLang="zh-CN" sz="2400" b="1" kern="0" smtClean="0">
                <a:solidFill>
                  <a:srgbClr val="FF0000"/>
                </a:solidFill>
                <a:ea typeface="MS PGothic" charset="-128"/>
              </a:rPr>
              <a:t>release(lock);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sz="2400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} while (TRUE);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800" kern="0" dirty="0" smtClean="0">
                <a:solidFill>
                  <a:srgbClr val="FF0000"/>
                </a:solidFill>
                <a:ea typeface="MS PGothic" charset="-128"/>
              </a:rPr>
              <a:t>What is the problem with this algorithm?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>
              <a:solidFill>
                <a:srgbClr val="0000FF"/>
              </a:solidFill>
              <a:ea typeface="MS PGothic" charset="-128"/>
            </a:endParaRPr>
          </a:p>
        </p:txBody>
      </p:sp>
      <p:pic>
        <p:nvPicPr>
          <p:cNvPr id="57347" name="Picture 5" descr="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800" y="2882900"/>
            <a:ext cx="4160838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4513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A Possible Remedy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241425" y="1579563"/>
            <a:ext cx="7583488" cy="715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130615" tIns="65308" rIns="130615" bIns="65308"/>
          <a:lstStyle>
            <a:lvl1pPr marL="487363" indent="-487363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1pPr>
            <a:lvl2pPr marL="1058863" indent="-4064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charset="2"/>
              <a:buChar char="l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2pPr>
            <a:lvl3pPr marL="154940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9900"/>
              </a:buClr>
              <a:buSzPct val="75000"/>
              <a:buFont typeface="Webdings" charset="2"/>
              <a:buChar char="4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3pPr>
            <a:lvl4pPr marL="2038350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4pPr>
            <a:lvl5pPr marL="2528888" indent="-3238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-128"/>
              </a:defRPr>
            </a:lvl5pPr>
            <a:lvl6pPr marL="3183752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3836830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4489908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5142986" indent="-326539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The structure of Philosopher</a:t>
            </a:r>
            <a:r>
              <a:rPr lang="en-US" altLang="zh-CN" sz="2400" i="1" kern="0" dirty="0" smtClean="0">
                <a:solidFill>
                  <a:srgbClr val="0000FF"/>
                </a:solidFill>
                <a:ea typeface="MS PGothic" charset="-128"/>
              </a:rPr>
              <a:t> </a:t>
            </a:r>
            <a:r>
              <a:rPr lang="en-US" altLang="zh-CN" sz="2400" b="1" i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endParaRPr lang="en-US" altLang="zh-CN" sz="2400" kern="0" dirty="0" smtClean="0">
              <a:ea typeface="MS PGothic" charset="-128"/>
            </a:endParaRPr>
          </a:p>
          <a:p>
            <a:pPr marL="541338" indent="-541338">
              <a:lnSpc>
                <a:spcPct val="90000"/>
              </a:lnSpc>
              <a:buFont typeface="Monotype Sort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do  { 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>
                <a:ea typeface="MS PGothic" charset="-128"/>
              </a:rPr>
              <a:t>	 </a:t>
            </a:r>
            <a:r>
              <a:rPr lang="en-US" altLang="zh-CN" sz="2400" kern="0" dirty="0" smtClean="0">
                <a:ea typeface="MS PGothic" charset="-128"/>
              </a:rPr>
              <a:t>  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acquire(lock);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          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wait ( chopstick[</a:t>
            </a:r>
            <a:r>
              <a:rPr lang="en-US" altLang="zh-CN" sz="2400" b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</a:t>
            </a:r>
            <a:r>
              <a:rPr lang="en-US" altLang="zh-CN" sz="2400" b="1" kern="0" dirty="0" smtClean="0">
                <a:ea typeface="MS PGothic" charset="-128"/>
              </a:rPr>
              <a:t> 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wait ( chopstick[(</a:t>
            </a:r>
            <a:r>
              <a:rPr lang="en-US" altLang="zh-CN" sz="2400" b="1" kern="0" dirty="0" err="1" smtClean="0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 </a:t>
            </a:r>
            <a:r>
              <a:rPr lang="en-US" altLang="zh-CN" sz="2400" b="1" kern="0" dirty="0" smtClean="0">
                <a:solidFill>
                  <a:srgbClr val="FF0000"/>
                </a:solidFill>
                <a:ea typeface="MS PGothic" charset="-128"/>
              </a:rPr>
              <a:t>release(lock);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sz="2400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 //  eat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sz="2400" kern="0" dirty="0" smtClean="0">
              <a:ea typeface="MS PGothic" charset="-128"/>
            </a:endParaRP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    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signal ( chopstick[</a:t>
            </a:r>
            <a:r>
              <a:rPr lang="en-US" altLang="zh-CN" sz="2400" b="1" kern="0" dirty="0" err="1" smtClean="0">
                <a:solidFill>
                  <a:srgbClr val="0000FF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00FF"/>
                </a:solidFill>
                <a:ea typeface="MS PGothic" charset="-128"/>
              </a:rPr>
              <a:t>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          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signal ( chopstick[(</a:t>
            </a:r>
            <a:r>
              <a:rPr lang="en-US" altLang="zh-CN" sz="2400" b="1" kern="0" dirty="0" err="1" smtClean="0">
                <a:solidFill>
                  <a:srgbClr val="00B050"/>
                </a:solidFill>
                <a:ea typeface="MS PGothic" charset="-128"/>
              </a:rPr>
              <a:t>i</a:t>
            </a:r>
            <a:r>
              <a:rPr lang="en-US" altLang="zh-CN" sz="2400" b="1" kern="0" dirty="0" smtClean="0">
                <a:solidFill>
                  <a:srgbClr val="00B050"/>
                </a:solidFill>
                <a:ea typeface="MS PGothic" charset="-128"/>
              </a:rPr>
              <a:t> + 1) % 5] 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	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400" kern="0" dirty="0" smtClean="0">
                <a:ea typeface="MS PGothic" charset="-128"/>
              </a:rPr>
              <a:t>} while (TRUE);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 smtClean="0">
              <a:solidFill>
                <a:srgbClr val="0000FF"/>
              </a:solidFill>
              <a:ea typeface="MS PGothic" charset="-128"/>
            </a:endParaRPr>
          </a:p>
          <a:p>
            <a:pPr marL="541338" indent="-541338">
              <a:lnSpc>
                <a:spcPct val="90000"/>
              </a:lnSpc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r>
              <a:rPr lang="en-US" altLang="zh-CN" sz="2800" kern="0" dirty="0" smtClean="0">
                <a:solidFill>
                  <a:srgbClr val="FF0000"/>
                </a:solidFill>
                <a:ea typeface="MS PGothic" charset="-128"/>
              </a:rPr>
              <a:t>What is the problem with this algorithm?</a:t>
            </a:r>
          </a:p>
          <a:p>
            <a:pPr marL="1711325" lvl="2" indent="-487363">
              <a:lnSpc>
                <a:spcPct val="90000"/>
              </a:lnSpc>
              <a:buFont typeface="Webdings" charset="2"/>
              <a:buNone/>
              <a:tabLst>
                <a:tab pos="2444750" algn="l"/>
                <a:tab pos="2862263" algn="l"/>
                <a:tab pos="3186113" algn="l"/>
                <a:tab pos="3509963" algn="l"/>
              </a:tabLst>
              <a:defRPr/>
            </a:pPr>
            <a:endParaRPr lang="en-US" altLang="zh-CN" kern="0" dirty="0">
              <a:solidFill>
                <a:srgbClr val="0000FF"/>
              </a:solidFill>
              <a:ea typeface="MS PGothic" charset="-128"/>
            </a:endParaRPr>
          </a:p>
        </p:txBody>
      </p:sp>
      <p:pic>
        <p:nvPicPr>
          <p:cNvPr id="58371" name="Picture 5" descr="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800" y="2882900"/>
            <a:ext cx="4160838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9368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8680" y="3844608"/>
            <a:ext cx="12344400" cy="768350"/>
          </a:xfrm>
        </p:spPr>
        <p:txBody>
          <a:bodyPr/>
          <a:lstStyle/>
          <a:p>
            <a:r>
              <a:rPr kumimoji="1" lang="en-US" altLang="zh-CN" dirty="0" smtClean="0"/>
              <a:t>The End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659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Liveness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51202" name="内容占位符 2"/>
          <p:cNvSpPr>
            <a:spLocks noGrp="1"/>
          </p:cNvSpPr>
          <p:nvPr>
            <p:ph idx="1"/>
          </p:nvPr>
        </p:nvSpPr>
        <p:spPr>
          <a:xfrm>
            <a:off x="1209675" y="1644650"/>
            <a:ext cx="11820525" cy="6648450"/>
          </a:xfrm>
        </p:spPr>
        <p:txBody>
          <a:bodyPr/>
          <a:lstStyle/>
          <a:p>
            <a:r>
              <a:rPr lang="en-US" altLang="zh-CN" sz="3200">
                <a:solidFill>
                  <a:srgbClr val="FF0000"/>
                </a:solidFill>
                <a:ea typeface="MS PGothic" charset="-128"/>
              </a:rPr>
              <a:t>Liveness </a:t>
            </a:r>
            <a:r>
              <a:rPr lang="en-US" altLang="zh-CN" sz="3200">
                <a:ea typeface="MS PGothic" charset="-128"/>
              </a:rPr>
              <a:t>refers to a set of properties that a system must satisfy to ensure that processes </a:t>
            </a:r>
            <a:r>
              <a:rPr lang="en-US" altLang="zh-CN" sz="3200">
                <a:solidFill>
                  <a:srgbClr val="0000FF"/>
                </a:solidFill>
                <a:ea typeface="MS PGothic" charset="-128"/>
              </a:rPr>
              <a:t>make progress </a:t>
            </a:r>
            <a:r>
              <a:rPr lang="en-US" altLang="zh-CN" sz="3200">
                <a:ea typeface="MS PGothic" charset="-128"/>
              </a:rPr>
              <a:t>during their execution life cycle.</a:t>
            </a:r>
          </a:p>
          <a:p>
            <a:pPr lvl="1"/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Deadlock</a:t>
            </a:r>
            <a:r>
              <a:rPr lang="en-US" altLang="zh-CN" sz="2800">
                <a:ea typeface="MS PGothic" charset="-128"/>
              </a:rPr>
              <a:t>: A situation in which two or more processes are unable to proceed because each is waiting for one of the others to do something.</a:t>
            </a:r>
            <a:endParaRPr lang="en-US" altLang="zh-CN" sz="6600">
              <a:ea typeface="MS PGothic" charset="-128"/>
            </a:endParaRPr>
          </a:p>
          <a:p>
            <a:pPr lvl="1"/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Livelock: </a:t>
            </a:r>
            <a:r>
              <a:rPr lang="en-US" altLang="zh-CN" sz="2800">
                <a:ea typeface="MS PGothic" charset="-128"/>
              </a:rPr>
              <a:t>A situation in which two or more processes continuously change their states in response to changes in the other process(es) without doing any useful work</a:t>
            </a:r>
          </a:p>
          <a:p>
            <a:pPr lvl="1"/>
            <a:r>
              <a:rPr lang="en-US" altLang="zh-CN" sz="2800">
                <a:solidFill>
                  <a:srgbClr val="0000FF"/>
                </a:solidFill>
                <a:ea typeface="MS PGothic" charset="-128"/>
              </a:rPr>
              <a:t>Starvation: </a:t>
            </a:r>
            <a:r>
              <a:rPr lang="en-US" altLang="zh-CN" sz="2800">
                <a:ea typeface="MS PGothic" charset="-128"/>
              </a:rPr>
              <a:t>A situation in which a runnable process is overlooked indefinitely by the scheduler; although it is able to proceed, it is never chosen.</a:t>
            </a:r>
          </a:p>
        </p:txBody>
      </p:sp>
    </p:spTree>
    <p:extLst>
      <p:ext uri="{BB962C8B-B14F-4D97-AF65-F5344CB8AC3E}">
        <p14:creationId xmlns:p14="http://schemas.microsoft.com/office/powerpoint/2010/main" val="351219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Deadlock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52226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188" y="2246313"/>
            <a:ext cx="9282112" cy="521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5309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 bwMode="auto">
          <a:xfrm>
            <a:off x="5592763" y="1962150"/>
            <a:ext cx="2444750" cy="5692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zh-CN" altLang="en-US"/>
          </a:p>
        </p:txBody>
      </p:sp>
      <p:sp>
        <p:nvSpPr>
          <p:cNvPr id="5325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Livelock</a:t>
            </a:r>
            <a:endParaRPr kumimoji="1" lang="zh-CN" altLang="en-US">
              <a:ea typeface="MS PGothic" charset="-128"/>
            </a:endParaRPr>
          </a:p>
        </p:txBody>
      </p:sp>
      <p:sp>
        <p:nvSpPr>
          <p:cNvPr id="4" name="椭圆 3"/>
          <p:cNvSpPr>
            <a:spLocks noChangeArrowheads="1"/>
          </p:cNvSpPr>
          <p:nvPr/>
        </p:nvSpPr>
        <p:spPr bwMode="auto">
          <a:xfrm>
            <a:off x="5873750" y="3560763"/>
            <a:ext cx="660400" cy="67945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5" name="椭圆 4"/>
          <p:cNvSpPr>
            <a:spLocks noChangeArrowheads="1"/>
          </p:cNvSpPr>
          <p:nvPr/>
        </p:nvSpPr>
        <p:spPr bwMode="auto">
          <a:xfrm>
            <a:off x="5873750" y="4405313"/>
            <a:ext cx="660400" cy="681037"/>
          </a:xfrm>
          <a:prstGeom prst="ellipse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cxnSp>
        <p:nvCxnSpPr>
          <p:cNvPr id="53253" name="直线连接符 7"/>
          <p:cNvCxnSpPr>
            <a:cxnSpLocks noChangeShapeType="1"/>
            <a:stCxn id="6" idx="0"/>
          </p:cNvCxnSpPr>
          <p:nvPr/>
        </p:nvCxnSpPr>
        <p:spPr bwMode="auto">
          <a:xfrm flipH="1">
            <a:off x="6815138" y="1962150"/>
            <a:ext cx="0" cy="569277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4020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path" presetSubtype="0" repeatCount="indefinite" accel="50000" decel="50000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81481E-6 -0.00607 C -4.81481E-6 -0.00468 0.01007 -0.00347 0.02234 -0.00347 C 0.03693 -0.00347 0.04213 -0.00486 0.04445 -0.00555 L 0.04665 -0.00659 C 0.04885 -0.00729 0.05452 -0.0085 0.07095 -0.0085 C 0.08137 -0.0085 0.09341 -0.00746 0.09341 -0.00607 C 0.09341 -0.00468 0.08137 -0.00347 0.07095 -0.00347 C 0.05452 -0.00347 0.04885 -0.00486 0.04665 -0.00555 L 0.04445 -0.00659 C 0.04213 -0.00729 0.03693 -0.0085 0.02234 -0.0085 C 0.01007 -0.0085 -4.81481E-6 -0.00746 -4.81481E-6 -0.00607 Z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6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indefinite" accel="50000" decel="50000" fill="hold" grpId="0" nodeType="withEffect">
                                  <p:stCondLst>
                                    <p:cond delay="3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81481E-6 -3.61111E-6 C -4.81481E-6 0.00139 0.00973 0.00261 0.02211 0.00261 C 0.03681 0.00261 0.04202 0.00122 0.04422 0.00052 L 0.04653 -0.00052 C 0.04873 -0.00139 0.05429 -0.00243 0.07084 -0.00243 C 0.08125 -0.00243 0.09341 -0.00139 0.09341 -3.61111E-6 C 0.09341 0.00139 0.08125 0.00261 0.07084 0.00261 C 0.05429 0.00261 0.04873 0.00122 0.04653 0.00052 L 0.04422 -0.00052 C 0.04202 -0.00139 0.03681 -0.00243 0.02211 -0.00243 C 0.00973 -0.00243 -4.81481E-6 -0.00139 -4.81481E-6 -3.61111E-6 Z " pathEditMode="relative" rAng="0" ptsTypes="AAAAAAAAA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6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Starvation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5427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3" y="1868488"/>
            <a:ext cx="8970962" cy="582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429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Priority Inversion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5939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4814"/>
            <a:ext cx="13876465" cy="8197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595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MS PGothic" charset="-128"/>
              </a:rPr>
              <a:t>Example</a:t>
            </a:r>
            <a:endParaRPr kumimoji="1" lang="zh-CN" altLang="en-US">
              <a:ea typeface="MS PGothic" charset="-128"/>
            </a:endParaRPr>
          </a:p>
        </p:txBody>
      </p:sp>
      <p:pic>
        <p:nvPicPr>
          <p:cNvPr id="60418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31925"/>
            <a:ext cx="12906375" cy="226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同心圆 5"/>
          <p:cNvSpPr/>
          <p:nvPr/>
        </p:nvSpPr>
        <p:spPr bwMode="auto">
          <a:xfrm>
            <a:off x="7138988" y="1952625"/>
            <a:ext cx="793750" cy="836613"/>
          </a:xfrm>
          <a:prstGeom prst="donut">
            <a:avLst>
              <a:gd name="adj" fmla="val 8626"/>
            </a:avLst>
          </a:prstGeom>
          <a:solidFill>
            <a:srgbClr val="0000FF"/>
          </a:solidFill>
          <a:ln w="9525" cap="flat" cmpd="sng" algn="ctr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endParaRPr lang="zh-CN" altLang="en-US"/>
          </a:p>
        </p:txBody>
      </p:sp>
      <p:pic>
        <p:nvPicPr>
          <p:cNvPr id="60420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738" y="3986213"/>
            <a:ext cx="5080000" cy="46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9440863" y="4068763"/>
            <a:ext cx="4102100" cy="584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kumimoji="1" lang="en-US" altLang="zh-CN" sz="3200" b="1" dirty="0">
                <a:solidFill>
                  <a:srgbClr val="FF0000"/>
                </a:solidFill>
              </a:rPr>
              <a:t>Priority inheritance</a:t>
            </a:r>
            <a:endParaRPr kumimoji="1" lang="zh-CN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>
          <a:xfrm>
            <a:off x="1270000" y="395288"/>
            <a:ext cx="12231688" cy="768350"/>
          </a:xfrm>
        </p:spPr>
        <p:txBody>
          <a:bodyPr/>
          <a:lstStyle/>
          <a:p>
            <a:r>
              <a:rPr lang="en-US" altLang="zh-CN" sz="3600">
                <a:ea typeface="MS PGothic" charset="-128"/>
              </a:rPr>
              <a:t>Solution to Critical-section Problem Using Locks</a:t>
            </a:r>
          </a:p>
        </p:txBody>
      </p:sp>
      <p:pic>
        <p:nvPicPr>
          <p:cNvPr id="55298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3" y="1738313"/>
            <a:ext cx="6062662" cy="5940425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线箭头连接符 2"/>
          <p:cNvCxnSpPr>
            <a:cxnSpLocks noChangeShapeType="1"/>
          </p:cNvCxnSpPr>
          <p:nvPr/>
        </p:nvCxnSpPr>
        <p:spPr bwMode="auto">
          <a:xfrm flipV="1">
            <a:off x="3108325" y="2432050"/>
            <a:ext cx="714375" cy="330200"/>
          </a:xfrm>
          <a:prstGeom prst="straightConnector1">
            <a:avLst/>
          </a:prstGeom>
          <a:noFill/>
          <a:ln w="57150">
            <a:solidFill>
              <a:srgbClr val="00B05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3871913" y="1979613"/>
            <a:ext cx="28336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kumimoji="1" lang="en-US" altLang="zh-CN" b="1">
                <a:solidFill>
                  <a:srgbClr val="0000FF"/>
                </a:solidFill>
              </a:rPr>
              <a:t>test_and_set</a:t>
            </a:r>
          </a:p>
          <a:p>
            <a:r>
              <a:rPr kumimoji="1" lang="en-US" altLang="zh-CN" b="1">
                <a:solidFill>
                  <a:srgbClr val="0000FF"/>
                </a:solidFill>
              </a:rPr>
              <a:t>compare_and_swap</a:t>
            </a:r>
            <a:endParaRPr kumimoji="1" lang="zh-CN" altLang="en-US" b="1">
              <a:solidFill>
                <a:srgbClr val="0000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2887282"/>
            <a:ext cx="6502400" cy="482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4876610"/>
            <a:ext cx="3276600" cy="431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Demo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 smtClean="0">
                <a:solidFill>
                  <a:srgbClr val="0000FF"/>
                </a:solidFill>
              </a:rPr>
              <a:t>counter++</a:t>
            </a:r>
            <a:endParaRPr kumimoji="1" lang="zh-CN" alt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81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MS PGothic" charset="-128"/>
              </a:rPr>
              <a:t>Mutex Locks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1706563"/>
            <a:ext cx="11882438" cy="70056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3200" dirty="0">
                <a:ea typeface="MS PGothic" charset="-128"/>
              </a:rPr>
              <a:t>Calls to </a:t>
            </a:r>
            <a:r>
              <a:rPr lang="en-US" altLang="zh-CN" sz="3200" b="1" dirty="0">
                <a:latin typeface="Courier New" charset="0"/>
                <a:ea typeface="MS PGothic" charset="-128"/>
              </a:rPr>
              <a:t>acquire()</a:t>
            </a:r>
            <a:r>
              <a:rPr lang="en-US" altLang="zh-CN" sz="3200" dirty="0">
                <a:ea typeface="MS PGothic" charset="-128"/>
              </a:rPr>
              <a:t> and </a:t>
            </a:r>
            <a:r>
              <a:rPr lang="en-US" altLang="zh-CN" sz="3200" b="1" dirty="0">
                <a:latin typeface="Courier New" charset="0"/>
                <a:ea typeface="MS PGothic" charset="-128"/>
              </a:rPr>
              <a:t>release()</a:t>
            </a:r>
            <a:r>
              <a:rPr lang="en-US" altLang="zh-CN" sz="3200" dirty="0">
                <a:ea typeface="MS PGothic" charset="-128"/>
              </a:rPr>
              <a:t> must be </a:t>
            </a:r>
            <a:r>
              <a:rPr lang="en-US" altLang="zh-CN" sz="3200" dirty="0">
                <a:solidFill>
                  <a:srgbClr val="FF0000"/>
                </a:solidFill>
                <a:ea typeface="MS PGothic" charset="-128"/>
              </a:rPr>
              <a:t>atomic</a:t>
            </a:r>
          </a:p>
          <a:p>
            <a:pPr lvl="1">
              <a:lnSpc>
                <a:spcPct val="90000"/>
              </a:lnSpc>
            </a:pPr>
            <a:r>
              <a:rPr lang="en-US" altLang="zh-CN" sz="2800" dirty="0">
                <a:ea typeface="MS PGothic" charset="-128"/>
              </a:rPr>
              <a:t>Usually implemented via hardware atomic instructions</a:t>
            </a:r>
          </a:p>
          <a:p>
            <a:pPr>
              <a:lnSpc>
                <a:spcPct val="90000"/>
              </a:lnSpc>
            </a:pPr>
            <a:endParaRPr lang="en-US" altLang="zh-CN" sz="3200" dirty="0" smtClean="0">
              <a:ea typeface="MS PGothic" charset="-128"/>
            </a:endParaRPr>
          </a:p>
          <a:p>
            <a:pPr>
              <a:lnSpc>
                <a:spcPct val="90000"/>
              </a:lnSpc>
            </a:pPr>
            <a:endParaRPr lang="en-US" altLang="zh-CN" sz="3200" dirty="0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zh-CN" sz="3200" dirty="0">
                <a:ea typeface="MS PGothic" charset="-128"/>
              </a:rPr>
              <a:t>But this solution requires </a:t>
            </a:r>
            <a:r>
              <a:rPr lang="en-US" altLang="zh-CN" sz="3200" dirty="0">
                <a:solidFill>
                  <a:srgbClr val="3366FF"/>
                </a:solidFill>
                <a:ea typeface="MS PGothic" charset="-128"/>
              </a:rPr>
              <a:t>busy waiting</a:t>
            </a:r>
          </a:p>
          <a:p>
            <a:pPr marL="977900" lvl="2" indent="-487363">
              <a:lnSpc>
                <a:spcPct val="90000"/>
              </a:lnSpc>
              <a:buClr>
                <a:srgbClr val="993300"/>
              </a:buClr>
              <a:buSzPct val="90000"/>
              <a:buFont typeface="Monotype Sorts" charset="2"/>
              <a:buChar char="n"/>
            </a:pPr>
            <a:r>
              <a:rPr lang="en-US" altLang="zh-CN" sz="2800" dirty="0">
                <a:ea typeface="MS PGothic" charset="-128"/>
              </a:rPr>
              <a:t>This lock therefore called a </a:t>
            </a:r>
            <a:r>
              <a:rPr lang="en-US" altLang="zh-CN" sz="2800" dirty="0">
                <a:solidFill>
                  <a:srgbClr val="3366FF"/>
                </a:solidFill>
                <a:ea typeface="MS PGothic" charset="-128"/>
              </a:rPr>
              <a:t>spinlock</a:t>
            </a:r>
            <a:r>
              <a:rPr lang="en-US" altLang="zh-CN" sz="2800" dirty="0">
                <a:ea typeface="MS PGothic" charset="-128"/>
              </a:rPr>
              <a:t/>
            </a:r>
            <a:br>
              <a:rPr lang="en-US" altLang="zh-CN" sz="2800" dirty="0">
                <a:ea typeface="MS PGothic" charset="-128"/>
              </a:rPr>
            </a:br>
            <a:endParaRPr lang="en-US" altLang="zh-CN" sz="2800" dirty="0">
              <a:ea typeface="MS PGothic" charset="-128"/>
            </a:endParaRP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zh-CN" sz="2300" dirty="0">
              <a:ea typeface="MS PGothic" charset="-128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96" y="3161602"/>
            <a:ext cx="6502400" cy="482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1260</TotalTime>
  <Words>1799</Words>
  <Application>Microsoft Macintosh PowerPoint</Application>
  <PresentationFormat>自定义</PresentationFormat>
  <Paragraphs>633</Paragraphs>
  <Slides>68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68</vt:i4>
      </vt:variant>
    </vt:vector>
  </HeadingPairs>
  <TitlesOfParts>
    <vt:vector size="80" baseType="lpstr">
      <vt:lpstr>Courier New</vt:lpstr>
      <vt:lpstr>Helvetica</vt:lpstr>
      <vt:lpstr>Monotype Sorts</vt:lpstr>
      <vt:lpstr>MS PGothic</vt:lpstr>
      <vt:lpstr>ＭＳ Ｐゴシック</vt:lpstr>
      <vt:lpstr>MT Extra</vt:lpstr>
      <vt:lpstr>Symbol</vt:lpstr>
      <vt:lpstr>Times New Roman</vt:lpstr>
      <vt:lpstr>Verdana</vt:lpstr>
      <vt:lpstr>Webdings</vt:lpstr>
      <vt:lpstr>Arial</vt:lpstr>
      <vt:lpstr>os-8</vt:lpstr>
      <vt:lpstr>Chapter 6:  Process Synchronization</vt:lpstr>
      <vt:lpstr>Chapter 6: Process Synchro</vt:lpstr>
      <vt:lpstr>Objectives</vt:lpstr>
      <vt:lpstr>Review</vt:lpstr>
      <vt:lpstr>Synchronization Hardware</vt:lpstr>
      <vt:lpstr>Mutex Locks</vt:lpstr>
      <vt:lpstr>Solution to Critical-section Problem Using Locks</vt:lpstr>
      <vt:lpstr>Demo</vt:lpstr>
      <vt:lpstr>Mutex Locks</vt:lpstr>
      <vt:lpstr>Limitations of Spinlock</vt:lpstr>
      <vt:lpstr>Concurrency</vt:lpstr>
      <vt:lpstr>Synchronization</vt:lpstr>
      <vt:lpstr>Demo</vt:lpstr>
      <vt:lpstr>Synchronize A with B</vt:lpstr>
      <vt:lpstr>AB</vt:lpstr>
      <vt:lpstr>Demo</vt:lpstr>
      <vt:lpstr>Synchronize A with B and C</vt:lpstr>
      <vt:lpstr>ABC</vt:lpstr>
      <vt:lpstr>Semaphore</vt:lpstr>
      <vt:lpstr>Mutex Lock</vt:lpstr>
      <vt:lpstr>Mutex Lock</vt:lpstr>
      <vt:lpstr>Semaphore</vt:lpstr>
      <vt:lpstr>Semaphore</vt:lpstr>
      <vt:lpstr>Semaphore</vt:lpstr>
      <vt:lpstr>Implementation of Semaphore</vt:lpstr>
      <vt:lpstr>Semaphore with busy waiting</vt:lpstr>
      <vt:lpstr>Semaphore with no Busy Waiting</vt:lpstr>
      <vt:lpstr>Semaphore with no Busy Waiting</vt:lpstr>
      <vt:lpstr>Semaphore with no Busy Waiting</vt:lpstr>
      <vt:lpstr>Semaphore with no Busy Waiting </vt:lpstr>
      <vt:lpstr>Semaphore Implementation</vt:lpstr>
      <vt:lpstr>Semaphore Implementation</vt:lpstr>
      <vt:lpstr>Demo of AB</vt:lpstr>
      <vt:lpstr>Demo of ABC</vt:lpstr>
      <vt:lpstr>Semaphore Type</vt:lpstr>
      <vt:lpstr>Semaphore Type</vt:lpstr>
      <vt:lpstr>Mutex Lock vs. Semaphore</vt:lpstr>
      <vt:lpstr>Synchronization Problems</vt:lpstr>
      <vt:lpstr>Classical Problems of Synchronization</vt:lpstr>
      <vt:lpstr>The Use of Synchronization Tools</vt:lpstr>
      <vt:lpstr>Circular Buffer</vt:lpstr>
      <vt:lpstr>Identify Race Condition and Cooperation</vt:lpstr>
      <vt:lpstr>Producer-Consumer Problem (1)</vt:lpstr>
      <vt:lpstr>Producer-Consumer Problem (2)</vt:lpstr>
      <vt:lpstr>Producer-Consumer Problem (3)</vt:lpstr>
      <vt:lpstr>Producer-Consumer Problem ()</vt:lpstr>
      <vt:lpstr>Web Database</vt:lpstr>
      <vt:lpstr>Readers-Writers Problem</vt:lpstr>
      <vt:lpstr>Readers-Writers Problem Variations</vt:lpstr>
      <vt:lpstr>Difference between P-C &amp; R-W</vt:lpstr>
      <vt:lpstr>Identify Race Condition (1)</vt:lpstr>
      <vt:lpstr>First R-W: Add Reader Count</vt:lpstr>
      <vt:lpstr>Identify Race Condition (2)</vt:lpstr>
      <vt:lpstr>First Readers-Writers Problem</vt:lpstr>
      <vt:lpstr>Dining-Philosophers Problem</vt:lpstr>
      <vt:lpstr>Dining-Philosophers Problem</vt:lpstr>
      <vt:lpstr>Identify Mutual Exclusion</vt:lpstr>
      <vt:lpstr>  Dining-Philosophers Problem Algorithm</vt:lpstr>
      <vt:lpstr>Possible Remedies</vt:lpstr>
      <vt:lpstr>A Possible Remedy</vt:lpstr>
      <vt:lpstr>A Possible Remedy</vt:lpstr>
      <vt:lpstr>The End</vt:lpstr>
      <vt:lpstr>Liveness</vt:lpstr>
      <vt:lpstr>Deadlock</vt:lpstr>
      <vt:lpstr>Livelock</vt:lpstr>
      <vt:lpstr>Starvation</vt:lpstr>
      <vt:lpstr>Priority Inversion</vt:lpstr>
      <vt:lpstr>Example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6:  Process Synchro</dc:title>
  <dc:creator>Microsoft Office 用户</dc:creator>
  <cp:lastModifiedBy>Microsoft Office 用户</cp:lastModifiedBy>
  <cp:revision>167</cp:revision>
  <cp:lastPrinted>2011-02-14T00:38:16Z</cp:lastPrinted>
  <dcterms:created xsi:type="dcterms:W3CDTF">2020-04-01T01:57:23Z</dcterms:created>
  <dcterms:modified xsi:type="dcterms:W3CDTF">2021-04-19T09:22:30Z</dcterms:modified>
</cp:coreProperties>
</file>

<file path=docProps/thumbnail.jpeg>
</file>